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9"/>
  </p:notesMasterIdLst>
  <p:handoutMasterIdLst>
    <p:handoutMasterId r:id="rId40"/>
  </p:handoutMasterIdLst>
  <p:sldIdLst>
    <p:sldId id="1526" r:id="rId2"/>
    <p:sldId id="1568" r:id="rId3"/>
    <p:sldId id="1564" r:id="rId4"/>
    <p:sldId id="1565" r:id="rId5"/>
    <p:sldId id="1569" r:id="rId6"/>
    <p:sldId id="1349" r:id="rId7"/>
    <p:sldId id="1455" r:id="rId8"/>
    <p:sldId id="1454" r:id="rId9"/>
    <p:sldId id="1463" r:id="rId10"/>
    <p:sldId id="1457" r:id="rId11"/>
    <p:sldId id="1458" r:id="rId12"/>
    <p:sldId id="1468" r:id="rId13"/>
    <p:sldId id="1471" r:id="rId14"/>
    <p:sldId id="1459" r:id="rId15"/>
    <p:sldId id="1543" r:id="rId16"/>
    <p:sldId id="1472" r:id="rId17"/>
    <p:sldId id="1538" r:id="rId18"/>
    <p:sldId id="1540" r:id="rId19"/>
    <p:sldId id="1474" r:id="rId20"/>
    <p:sldId id="1541" r:id="rId21"/>
    <p:sldId id="1542" r:id="rId22"/>
    <p:sldId id="1480" r:id="rId23"/>
    <p:sldId id="1527" r:id="rId24"/>
    <p:sldId id="1529" r:id="rId25"/>
    <p:sldId id="1484" r:id="rId26"/>
    <p:sldId id="1475" r:id="rId27"/>
    <p:sldId id="1486" r:id="rId28"/>
    <p:sldId id="1476" r:id="rId29"/>
    <p:sldId id="1494" r:id="rId30"/>
    <p:sldId id="1495" r:id="rId31"/>
    <p:sldId id="1530" r:id="rId32"/>
    <p:sldId id="1496" r:id="rId33"/>
    <p:sldId id="1502" r:id="rId34"/>
    <p:sldId id="1491" r:id="rId35"/>
    <p:sldId id="1498" r:id="rId36"/>
    <p:sldId id="1503" r:id="rId37"/>
    <p:sldId id="148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C6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1" autoAdjust="0"/>
    <p:restoredTop sz="71253" autoAdjust="0"/>
  </p:normalViewPr>
  <p:slideViewPr>
    <p:cSldViewPr snapToGrid="0">
      <p:cViewPr varScale="1">
        <p:scale>
          <a:sx n="85" d="100"/>
          <a:sy n="85" d="100"/>
        </p:scale>
        <p:origin x="189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9996A5-CDFA-4FEF-B9FA-99C6A27416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002D5-AFD6-4B64-889C-6089F5AD0B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72F5D-C35F-4583-AC44-96057386B1C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892E0-9B3D-4A16-A3D7-65F9D5451F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4A9B6-496B-4302-B6B3-7998B21AA1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B022A-1C23-4C6C-B7AA-C008090E5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06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EFC5D-34F1-49CC-B075-2C1CB9B5A5B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D0238-40BC-4CCE-B51E-62AE5A568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4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65760" indent="-18288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48640" indent="-18288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731520" indent="-18288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914400" indent="-18288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hub.com/nasb_/2_corinthians/12.htm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19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How much more intellectually dishonest can you get than that?  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Any objections to this conclusion?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We are going to hit this same situation again in a little while.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08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Whose “revelation” is this?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3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Ordinarily, this would not be a trick question. 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But, with all the mis-information and contradictions of the title pages, it has become a trick question.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 Tim 3:16</a:t>
            </a:r>
          </a:p>
          <a:p>
            <a:pPr marL="0" indent="0">
              <a:buFontTx/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scripture is given by inspiration of God, and is profitable for doctrine, for reproof, for correction, for instruction in righteousness: </a:t>
            </a:r>
          </a:p>
          <a:p>
            <a:pPr marL="342900" indent="-342900">
              <a:buFontTx/>
              <a:buChar char="-"/>
            </a:pPr>
            <a:endParaRPr lang="en-US" b="1" i="0" dirty="0"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cannot answer a Pre-M with scriptures outside of Revelation.</a:t>
            </a:r>
          </a:p>
          <a:p>
            <a:pPr marL="0" indent="0">
              <a:buFontTx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Historically, book prefaces written afterwards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 1:1-9 written after Revelation written?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 1:1-9 acts as a preface to Revelation</a:t>
            </a:r>
          </a:p>
          <a:p>
            <a:endParaRPr lang="en-US" b="1" dirty="0"/>
          </a:p>
          <a:p>
            <a:r>
              <a:rPr lang="en-US" b="1" dirty="0"/>
              <a:t>Preface:  John says that he faithfully recorded what he saw and what he heard.</a:t>
            </a:r>
          </a:p>
          <a:p>
            <a:endParaRPr lang="en-US" b="1" dirty="0"/>
          </a:p>
          <a:p>
            <a:r>
              <a:rPr lang="en-US" b="1" dirty="0"/>
              <a:t>John exiled to Patmos from the persecution according to his own words.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He preached against emperor worship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By providence of God, John receives vision while on Patmos</a:t>
            </a:r>
          </a:p>
          <a:p>
            <a:endParaRPr lang="en-US" b="1" dirty="0"/>
          </a:p>
          <a:p>
            <a:r>
              <a:rPr lang="en-US" b="1" dirty="0"/>
              <a:t>But, this verse leaves some latitude to interpret this as a witness to the Revelation vision.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ttps://books.google.com/books?id=8swjDQAAQBAJ&amp;pg=PT105&amp;lpg=PT105&amp;dq=emartyr%C4%93sen&amp;source=bl&amp;ots=EqaUCK5WMa&amp;sig=ACfU3U02eOYbIRL2HKrK-ET5X1N8HxQbfw&amp;hl=en&amp;sa=X&amp;ved=2ahUKEwj0kKvy3cP4AhW3K0QIHUTjD0UQ6AF6BAgiEAM#v=onepage&amp;q=emartyr%C4%93sen&amp;f=false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37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Historically, book prefaces written afterwards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 1:1-9 written after Revelation written?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 1:1-9 acts as a preface to Revelation</a:t>
            </a:r>
          </a:p>
          <a:p>
            <a:endParaRPr lang="en-US" b="1" dirty="0"/>
          </a:p>
          <a:p>
            <a:r>
              <a:rPr lang="en-US" b="1" dirty="0"/>
              <a:t>Preface:  John says that he faithfully recorded what he saw and what he heard.</a:t>
            </a:r>
          </a:p>
          <a:p>
            <a:endParaRPr lang="en-US" b="1" dirty="0"/>
          </a:p>
          <a:p>
            <a:r>
              <a:rPr lang="en-US" b="1" dirty="0"/>
              <a:t>John exiled to Patmos from the persecution according to his own words.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He preached against emperor worship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By providence of God, John receives vision while on Patmos</a:t>
            </a:r>
          </a:p>
          <a:p>
            <a:endParaRPr lang="en-US" b="1" dirty="0"/>
          </a:p>
          <a:p>
            <a:r>
              <a:rPr lang="en-US" b="1" dirty="0"/>
              <a:t>But, this verse leaves some latitude to interpret this as a witness to the Revelation vision.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ttps://books.google.com/books?id=8swjDQAAQBAJ&amp;pg=PT105&amp;lpg=PT105&amp;dq=emartyr%C4%93sen&amp;source=bl&amp;ots=EqaUCK5WMa&amp;sig=ACfU3U02eOYbIRL2HKrK-ET5X1N8HxQbfw&amp;hl=en&amp;sa=X&amp;ved=2ahUKEwj0kKvy3cP4AhW3K0QIHUTjD0UQ6AF6BAgiEAM#v=onepage&amp;q=emartyr%C4%93sen&amp;f=false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04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Jerome</a:t>
            </a:r>
          </a:p>
          <a:p>
            <a:pPr marL="525780" lvl="1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Domitian banished John to Patmos</a:t>
            </a:r>
          </a:p>
          <a:p>
            <a:pPr marL="525780" lvl="1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 mention of penal colony, salt mines, being a prisoner in chains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Tacitus, 1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century Roman historian, lists exile islands:</a:t>
            </a:r>
          </a:p>
          <a:p>
            <a:pPr marL="525780" lvl="1" indent="-342900">
              <a:buFont typeface="Courier New" panose="02070309020205020404" pitchFamily="49" charset="0"/>
              <a:buChar char="o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Gyarus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Donusa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Amorgus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;  never Patmos</a:t>
            </a:r>
          </a:p>
          <a:p>
            <a:pPr marL="525780" lvl="1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 1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or 2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historian mentions:</a:t>
            </a:r>
          </a:p>
          <a:p>
            <a:pPr marL="708660" lvl="2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Salt mines, John bound prisoner, penal colony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4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81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Pliny the Elder 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(23-79 AD) </a:t>
            </a:r>
            <a:r>
              <a:rPr lang="en-US" sz="2000" b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refers to Patmos, but never as a penal colony.</a:t>
            </a: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58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79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9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50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22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73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Why Patmos?</a:t>
            </a:r>
          </a:p>
          <a:p>
            <a:endParaRPr lang="en-US" b="1" dirty="0"/>
          </a:p>
          <a:p>
            <a:r>
              <a:rPr lang="en-US" b="1" dirty="0"/>
              <a:t>John may have been permitted to choose his exile location.  </a:t>
            </a:r>
          </a:p>
          <a:p>
            <a:endParaRPr lang="en-US" b="1" dirty="0"/>
          </a:p>
          <a:p>
            <a:r>
              <a:rPr lang="en-US" b="1" dirty="0"/>
              <a:t>Patmos:  Inhabited island very close to Ephesus – John’s home town</a:t>
            </a:r>
          </a:p>
          <a:p>
            <a:endParaRPr lang="en-US" b="1" dirty="0"/>
          </a:p>
          <a:p>
            <a:r>
              <a:rPr lang="en-US" b="1" dirty="0"/>
              <a:t>Defendants in Roman courts could opt for exile and save the court time and money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Sometimes, defendant was allowed to select exile location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Is this what happened with John?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Providence of God?</a:t>
            </a:r>
          </a:p>
          <a:p>
            <a:endParaRPr lang="en-US" b="1" dirty="0"/>
          </a:p>
          <a:p>
            <a:r>
              <a:rPr lang="en-US" b="1" dirty="0"/>
              <a:t>7 Churches of Asia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Ephesus is nearest to Patmos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0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Why should your Bible study include multiple, reliable translations of the Bible?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77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Translators try to “help” but …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Where does their attempt to “help” us end?</a:t>
            </a:r>
          </a:p>
          <a:p>
            <a:endParaRPr lang="en-US" b="1" dirty="0"/>
          </a:p>
          <a:p>
            <a:r>
              <a:rPr lang="en-US" b="1" dirty="0"/>
              <a:t>9 AD is most common date for Greek capitalization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02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John is seeing places and things that cannot be seen without </a:t>
            </a:r>
            <a:r>
              <a:rPr lang="en-US" b="1" dirty="0" err="1"/>
              <a:t>inspiriation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r>
              <a:rPr lang="en-US" b="1" dirty="0"/>
              <a:t>2 Cor 12:2 (</a:t>
            </a:r>
            <a:r>
              <a:rPr lang="en-US" b="1" i="0" u="none" strike="noStrike" dirty="0">
                <a:solidFill>
                  <a:srgbClr val="008AE6"/>
                </a:solidFill>
                <a:effectLst/>
                <a:latin typeface="Roboto" panose="02000000000000000000" pitchFamily="2" charset="0"/>
                <a:hlinkClick r:id="rId3"/>
              </a:rPr>
              <a:t>New American Standard Bible</a:t>
            </a:r>
            <a:r>
              <a:rPr lang="en-US" b="1" i="0" u="none" strike="noStrike" dirty="0">
                <a:solidFill>
                  <a:srgbClr val="008AE6"/>
                </a:solidFill>
                <a:effectLst/>
                <a:latin typeface="Roboto" panose="02000000000000000000" pitchFamily="2" charset="0"/>
              </a:rPr>
              <a:t>)</a:t>
            </a:r>
            <a:br>
              <a:rPr lang="en-US" b="1" dirty="0"/>
            </a:br>
            <a:r>
              <a:rPr lang="en-US" b="1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I know a man in Christ, who fourteen years ago—whether in the body I do not know, or out of the body I do not know, God knows—such a man was caught up to the third heaven.</a:t>
            </a:r>
          </a:p>
          <a:p>
            <a:endParaRPr lang="en-US" b="1" i="0" dirty="0">
              <a:solidFill>
                <a:srgbClr val="001320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Does Revelation tells us what the 3</a:t>
            </a:r>
            <a:r>
              <a:rPr lang="en-US" b="1" i="0" baseline="300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rd</a:t>
            </a:r>
            <a:r>
              <a:rPr lang="en-US" b="1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heaven is? 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88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73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875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35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4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96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b="1" dirty="0"/>
              <a:t>No cross-reference available</a:t>
            </a:r>
          </a:p>
          <a:p>
            <a:pPr marL="457200" indent="-457200">
              <a:buAutoNum type="arabicPeriod"/>
            </a:pPr>
            <a:endParaRPr lang="en-US" b="1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/>
              <a:t>No grammatical evidence supporting this phrase being capitalized and interpreted as Sunday</a:t>
            </a:r>
          </a:p>
          <a:p>
            <a:pPr marL="822960" lvl="1" indent="-457200">
              <a:buFont typeface="Courier New" panose="02070309020205020404" pitchFamily="49" charset="0"/>
              <a:buChar char="o"/>
            </a:pPr>
            <a:r>
              <a:rPr lang="en-US" b="1" dirty="0"/>
              <a:t>Of course it is Sunday – Revelation shows us a worship scene in Heaven.   *Sigh*</a:t>
            </a:r>
          </a:p>
          <a:p>
            <a:pPr marL="822960" lvl="1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r>
              <a:rPr lang="en-US" b="1" dirty="0"/>
              <a:t>Greek was all-capital letters until ~ 9</a:t>
            </a:r>
            <a:r>
              <a:rPr lang="en-US" b="1" baseline="30000" dirty="0"/>
              <a:t>th</a:t>
            </a:r>
            <a:r>
              <a:rPr lang="en-US" b="1" dirty="0"/>
              <a:t> century, so any capitalization is the translator’s person interpretation</a:t>
            </a:r>
          </a:p>
          <a:p>
            <a:pPr marL="457200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r>
              <a:rPr lang="en-US" b="1" dirty="0"/>
              <a:t>I don’t want Greek translators interpreting the meaning of a verse.  Just give me the English translations and we will interpret it at our level</a:t>
            </a:r>
          </a:p>
          <a:p>
            <a:pPr marL="457200" indent="-457200">
              <a:buAutoNum type="arabicPeriod"/>
            </a:pPr>
            <a:endParaRPr lang="en-US" b="1" dirty="0"/>
          </a:p>
          <a:p>
            <a:pPr marL="640080" lvl="1" indent="-457200">
              <a:buFont typeface="+mj-lt"/>
              <a:buAutoNum type="alphaLcPeriod"/>
            </a:pPr>
            <a:r>
              <a:rPr lang="en-US" b="1" dirty="0"/>
              <a:t>What if translators had done this elsewhere in the Bible?  </a:t>
            </a:r>
          </a:p>
          <a:p>
            <a:pPr marL="880110" lvl="2" indent="-514350">
              <a:buFont typeface="+mj-lt"/>
              <a:buAutoNum type="romanLcPeriod"/>
            </a:pPr>
            <a:r>
              <a:rPr lang="en-US" b="1" dirty="0"/>
              <a:t>Baptism  (sprinkling)</a:t>
            </a:r>
          </a:p>
          <a:p>
            <a:pPr marL="880110" lvl="2" indent="-514350">
              <a:buFont typeface="+mj-lt"/>
              <a:buAutoNum type="romanLcPeriod"/>
            </a:pPr>
            <a:r>
              <a:rPr lang="en-US" b="1" dirty="0"/>
              <a:t>Mary       (Mother of God)</a:t>
            </a:r>
          </a:p>
          <a:p>
            <a:pPr marL="880110" lvl="2" indent="-514350">
              <a:buFont typeface="+mj-lt"/>
              <a:buAutoNum type="romanLcPeriod"/>
            </a:pPr>
            <a:r>
              <a:rPr lang="en-US" b="1" dirty="0"/>
              <a:t>Arbitrarily capitalizing words at their own whim</a:t>
            </a:r>
          </a:p>
          <a:p>
            <a:pPr marL="457200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r>
              <a:rPr lang="en-US" b="1" dirty="0"/>
              <a:t>Where have see seen this before?  Oh yes, “</a:t>
            </a:r>
            <a:r>
              <a:rPr lang="en-US" b="1" dirty="0" err="1"/>
              <a:t>Apolcalypse</a:t>
            </a:r>
            <a:r>
              <a:rPr lang="en-US" b="1" dirty="0"/>
              <a:t>”</a:t>
            </a:r>
          </a:p>
          <a:p>
            <a:pPr marL="457200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r>
              <a:rPr lang="en-US" b="1" dirty="0"/>
              <a:t>Two completely separate Greek phrases</a:t>
            </a:r>
          </a:p>
          <a:p>
            <a:pPr marL="457200" indent="-457200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3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O.T. writings completed by 500 B.C.</a:t>
            </a:r>
          </a:p>
          <a:p>
            <a:r>
              <a:rPr lang="en-US" b="1" dirty="0"/>
              <a:t>N.T. writings completed by 100 A.D.</a:t>
            </a:r>
          </a:p>
          <a:p>
            <a:endParaRPr lang="en-US" b="1" dirty="0"/>
          </a:p>
          <a:p>
            <a:r>
              <a:rPr lang="en-US" b="1" dirty="0"/>
              <a:t>Why 100 A.D.?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67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92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1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People force an interpretation on “Lord’s day” just like so many other words in Revelation.  </a:t>
            </a:r>
          </a:p>
          <a:p>
            <a:endParaRPr lang="en-US" b="1" dirty="0"/>
          </a:p>
          <a:p>
            <a:r>
              <a:rPr lang="en-US" b="1" dirty="0"/>
              <a:t>Zero evidence “Lord’s day” means “Sunday”, aside from personal bias. 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869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Revelation is formatted like a story, but it isn’t a story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 Revelation, you are going to be permitted to see inside the anatomy of a judgment of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“…your day in court.”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Revelation is the Lord’s day in court.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Sporting event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“This just wasn’t their day.”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For disclosure purposes: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Irenaeus hints that the first use of “Lord’s Day” </a:t>
            </a:r>
            <a:r>
              <a:rPr lang="en-US" sz="1800" b="1" dirty="0"/>
              <a:t>might refer to “</a:t>
            </a:r>
            <a:r>
              <a:rPr lang="en-US" b="1" dirty="0"/>
              <a:t>Sunday” was end of 2</a:t>
            </a:r>
            <a:r>
              <a:rPr lang="en-US" b="1" baseline="30000" dirty="0"/>
              <a:t>nd</a:t>
            </a:r>
            <a:r>
              <a:rPr lang="en-US" b="1" dirty="0"/>
              <a:t> century and beginning of 3</a:t>
            </a:r>
            <a:r>
              <a:rPr lang="en-US" b="1" baseline="30000" dirty="0"/>
              <a:t>rd</a:t>
            </a:r>
            <a:r>
              <a:rPr lang="en-US" b="1" dirty="0"/>
              <a:t> century.</a:t>
            </a:r>
          </a:p>
          <a:p>
            <a:endParaRPr lang="en-US" b="1" dirty="0"/>
          </a:p>
          <a:p>
            <a:r>
              <a:rPr lang="en-US" b="1" dirty="0"/>
              <a:t>Do not insert what a word means by inserted own agenda – regardless if the agenda is correct or not.</a:t>
            </a:r>
          </a:p>
          <a:p>
            <a:endParaRPr lang="en-US" b="1" dirty="0"/>
          </a:p>
          <a:p>
            <a:r>
              <a:rPr lang="en-US" b="1" dirty="0"/>
              <a:t>Do not apply modern day definitions to words written 2,000 years ago – similar to “apocalypse”.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672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Translators should faithfully translate from Greek to English, not interpret the meaning and try to indoctrinate me</a:t>
            </a:r>
          </a:p>
          <a:p>
            <a:endParaRPr lang="en-US" b="1" dirty="0"/>
          </a:p>
          <a:p>
            <a:r>
              <a:rPr lang="en-US" b="1" dirty="0"/>
              <a:t>Don’t want a translator to: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Parenthetically say “sprinkling” anytime “baptism” is mentioned in the scriptures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Don’t parenthetically refer to Mary as the “Mother Of God”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Outside of proper nouns and pronouns, don’t capitalize words based on a translator’s whim and personal opinion when there is not evidence supporting such</a:t>
            </a:r>
          </a:p>
          <a:p>
            <a:endParaRPr lang="en-US" b="1" dirty="0"/>
          </a:p>
          <a:p>
            <a:r>
              <a:rPr lang="en-US" b="1" dirty="0"/>
              <a:t>Faithfully translate the Greek into English . . . and we will determine the meaning and application ourselves. 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Syriac translators included a Revelation commentary which is treated same a scripture.  Not good! </a:t>
            </a:r>
          </a:p>
          <a:p>
            <a:endParaRPr lang="en-US" b="1" dirty="0"/>
          </a:p>
          <a:p>
            <a:r>
              <a:rPr lang="en-US" b="1" dirty="0"/>
              <a:t>NKJV translators are in good company - Vulgate translators pulled a similar stunt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Based upon Dead Sea Scrolls, Vulgate translators added words not found in original Greek to another verse in Revelation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They wanted to “clarify” the meaning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I agree with interpretation, but I still do not like it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Translator’s job is to translate, not interpret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Syriac writers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– 4</a:t>
            </a:r>
            <a:r>
              <a:rPr lang="en-US" b="1" baseline="30000" dirty="0"/>
              <a:t>th</a:t>
            </a:r>
            <a:r>
              <a:rPr lang="en-US" b="1" dirty="0"/>
              <a:t> century version of the Bible written in Eastern Aramaic dialect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Added preface commentary as to their opinion as to when the book of Revelation was write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Claims Nero put John on Patmos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Don’t take one person’s view from a text book.  Be careful where you get your information from.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7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Symbolic language refers to a “noun”</a:t>
            </a:r>
          </a:p>
          <a:p>
            <a:endParaRPr lang="en-US" b="1" dirty="0"/>
          </a:p>
          <a:p>
            <a:r>
              <a:rPr lang="en-US" b="1" dirty="0"/>
              <a:t>Figurative language refers to a “concept”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35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Image of my Greek Interlinear.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Word on left is Greek word translated “Revelation”.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Word on right is Greek word translated “John”.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https://www.lingq.com/en/learn-greek-online/translate/el/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Ιωάννου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“A revelation of Jesus Christ . . . “ – Same Greek word as title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4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Why is it not translated as “end of the world” or “end of times” or “cataclysmic event”? 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0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Apocalypse?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End of the world?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End of time?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With fire and flame?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Scorching the earth into oblivion?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95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62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0238-40BC-4CCE-B51E-62AE5A5687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1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2B3F6-9AFC-B3FF-7799-771477BEC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D350FB-706B-3CD9-0A0F-AE6326BE1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1" y="-2015"/>
            <a:ext cx="12201720" cy="68600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01A4708-DBBA-FE6A-8E68-24273EAFAC9C}"/>
              </a:ext>
            </a:extLst>
          </p:cNvPr>
          <p:cNvGrpSpPr/>
          <p:nvPr userDrawn="1"/>
        </p:nvGrpSpPr>
        <p:grpSpPr>
          <a:xfrm>
            <a:off x="-9843" y="-2015"/>
            <a:ext cx="12204192" cy="554512"/>
            <a:chOff x="-8349" y="950081"/>
            <a:chExt cx="9147932" cy="5545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526929-6854-E04D-B942-9CE909740EF5}"/>
                </a:ext>
              </a:extLst>
            </p:cNvPr>
            <p:cNvSpPr/>
            <p:nvPr/>
          </p:nvSpPr>
          <p:spPr>
            <a:xfrm>
              <a:off x="4351" y="1295966"/>
              <a:ext cx="9107424" cy="2086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E558B4-43DB-018E-07F8-8FA7025F3366}"/>
                </a:ext>
              </a:extLst>
            </p:cNvPr>
            <p:cNvGrpSpPr/>
            <p:nvPr/>
          </p:nvGrpSpPr>
          <p:grpSpPr>
            <a:xfrm>
              <a:off x="-8349" y="950081"/>
              <a:ext cx="9147932" cy="466344"/>
              <a:chOff x="-8349" y="950081"/>
              <a:chExt cx="9147932" cy="46634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9F1F074-9D26-5C38-4FC3-AADA779161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-99635"/>
              <a:stretch/>
            </p:blipFill>
            <p:spPr>
              <a:xfrm>
                <a:off x="-8349" y="950081"/>
                <a:ext cx="9144000" cy="46634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DEB90B8-7871-4A7B-7B64-9AA1A1BBEE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-99635"/>
              <a:stretch/>
            </p:blipFill>
            <p:spPr>
              <a:xfrm flipH="1">
                <a:off x="-4417" y="950081"/>
                <a:ext cx="9144000" cy="466344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878111-CF49-61F5-E5CE-4EA8E28BB2BF}"/>
              </a:ext>
            </a:extLst>
          </p:cNvPr>
          <p:cNvGrpSpPr/>
          <p:nvPr userDrawn="1"/>
        </p:nvGrpSpPr>
        <p:grpSpPr>
          <a:xfrm>
            <a:off x="0" y="6766560"/>
            <a:ext cx="12204192" cy="91440"/>
            <a:chOff x="-8349" y="950081"/>
            <a:chExt cx="9147932" cy="46634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B52C3AE-6B4E-705A-7170-E13DB716B1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-99635"/>
            <a:stretch/>
          </p:blipFill>
          <p:spPr>
            <a:xfrm>
              <a:off x="-8349" y="950081"/>
              <a:ext cx="9144000" cy="46634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45ACB53-BDE7-A145-7016-DF5FEE6BE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-99635"/>
            <a:stretch/>
          </p:blipFill>
          <p:spPr>
            <a:xfrm flipH="1">
              <a:off x="-4417" y="950081"/>
              <a:ext cx="9144000" cy="466344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34499-3A2D-6704-D2A4-0A4F55390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7229" y="57640"/>
            <a:ext cx="74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4AB93A-AEF6-4B2B-8015-AB1375F19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8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ustinmartyr.wordpress.com/2014/02/18/insights-on-the-apocalypse-of-john-why-was-john-on-patmo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ustinmartyr.wordpress.com/2014/02/18/insights-on-the-apocalypse-of-john-why-was-john-on-patmo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Otto-Friedrich-August-Meinardus/e/B001JS0B56/ref=aufs_dp_mata_ds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25D359-D9F8-4D00-9BF3-28474C1D5882}"/>
              </a:ext>
            </a:extLst>
          </p:cNvPr>
          <p:cNvSpPr/>
          <p:nvPr/>
        </p:nvSpPr>
        <p:spPr>
          <a:xfrm>
            <a:off x="0" y="-11631"/>
            <a:ext cx="12191999" cy="6869635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24852-5BCA-193F-92E6-AD5D6DF80A54}"/>
              </a:ext>
            </a:extLst>
          </p:cNvPr>
          <p:cNvSpPr txBox="1"/>
          <p:nvPr/>
        </p:nvSpPr>
        <p:spPr>
          <a:xfrm>
            <a:off x="2210546" y="2638356"/>
            <a:ext cx="77709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Revelation  1</a:t>
            </a:r>
          </a:p>
        </p:txBody>
      </p:sp>
    </p:spTree>
    <p:extLst>
      <p:ext uri="{BB962C8B-B14F-4D97-AF65-F5344CB8AC3E}">
        <p14:creationId xmlns:p14="http://schemas.microsoft.com/office/powerpoint/2010/main" val="60766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- </a:t>
            </a:r>
            <a:r>
              <a:rPr lang="en-US" sz="32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Apocalypse (2 / 3)</a:t>
            </a:r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5887F-0CAC-44A6-99F5-43DA4B566368}"/>
              </a:ext>
            </a:extLst>
          </p:cNvPr>
          <p:cNvSpPr txBox="1"/>
          <p:nvPr/>
        </p:nvSpPr>
        <p:spPr>
          <a:xfrm>
            <a:off x="-33572" y="625790"/>
            <a:ext cx="12243534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Apocalypse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8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“Its general sense in Middle English was "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insight, vision,  hallucination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." The meaning "a cataclysmic event" is modern (not in Oxford English Dictionary  2nd edition, 1989); apocalypticism, the belief in an imminent end of the present world, is from 1858.”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Online Etymology Dictionary</a:t>
            </a:r>
          </a:p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https://www.etymonline.com/word/apocalypse</a:t>
            </a:r>
          </a:p>
        </p:txBody>
      </p:sp>
    </p:spTree>
    <p:extLst>
      <p:ext uri="{BB962C8B-B14F-4D97-AF65-F5344CB8AC3E}">
        <p14:creationId xmlns:p14="http://schemas.microsoft.com/office/powerpoint/2010/main" val="12286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- </a:t>
            </a:r>
            <a:r>
              <a:rPr lang="en-US" sz="32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Apocalypse (3 / 3)</a:t>
            </a:r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C151A-4AF5-9E3A-EE39-9B81F83D92FA}"/>
              </a:ext>
            </a:extLst>
          </p:cNvPr>
          <p:cNvSpPr txBox="1"/>
          <p:nvPr/>
        </p:nvSpPr>
        <p:spPr>
          <a:xfrm>
            <a:off x="-9332" y="625790"/>
            <a:ext cx="12198946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Apocalypticism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“A doctrine concerning an imminent end of the world and an ensuing general resurrection and final judgment.”</a:t>
            </a: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First Known Use of apocalypticism:  1858, in the meaning defined above.  </a:t>
            </a:r>
          </a:p>
          <a:p>
            <a:pPr algn="r"/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Merriam-Webster Dictionary Online</a:t>
            </a:r>
          </a:p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https://www.merriam-webster.com/dictionary/apocalypticism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C3E23-4C02-B5DF-B1D0-506EFBA93A35}"/>
              </a:ext>
            </a:extLst>
          </p:cNvPr>
          <p:cNvSpPr txBox="1"/>
          <p:nvPr/>
        </p:nvSpPr>
        <p:spPr>
          <a:xfrm>
            <a:off x="-9332" y="5665463"/>
            <a:ext cx="12201332" cy="107721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apply modern-day definitions to words and phrases written 2000 years ago.</a:t>
            </a:r>
          </a:p>
        </p:txBody>
      </p:sp>
    </p:spTree>
    <p:extLst>
      <p:ext uri="{BB962C8B-B14F-4D97-AF65-F5344CB8AC3E}">
        <p14:creationId xmlns:p14="http://schemas.microsoft.com/office/powerpoint/2010/main" val="358442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65AD04-2871-F759-765A-8BF5ADCB3BBC}"/>
              </a:ext>
            </a:extLst>
          </p:cNvPr>
          <p:cNvSpPr/>
          <p:nvPr/>
        </p:nvSpPr>
        <p:spPr>
          <a:xfrm>
            <a:off x="0" y="-11631"/>
            <a:ext cx="12191999" cy="6869635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9B663-5EBA-D0CE-1B0B-EBDEB8037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6" y="750559"/>
            <a:ext cx="4528158" cy="27657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00A7C79-432D-55F2-D124-41513CC21B1D}"/>
              </a:ext>
            </a:extLst>
          </p:cNvPr>
          <p:cNvGrpSpPr/>
          <p:nvPr/>
        </p:nvGrpSpPr>
        <p:grpSpPr>
          <a:xfrm>
            <a:off x="-9843" y="-2015"/>
            <a:ext cx="12204192" cy="554512"/>
            <a:chOff x="-8349" y="950081"/>
            <a:chExt cx="9147932" cy="5545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59164FA-DFB7-5790-1489-3607362D490A}"/>
                </a:ext>
              </a:extLst>
            </p:cNvPr>
            <p:cNvSpPr/>
            <p:nvPr/>
          </p:nvSpPr>
          <p:spPr>
            <a:xfrm>
              <a:off x="4351" y="1295966"/>
              <a:ext cx="9107424" cy="2086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554D06-AB7B-EAEE-CDF1-C760158F0BE6}"/>
                </a:ext>
              </a:extLst>
            </p:cNvPr>
            <p:cNvGrpSpPr/>
            <p:nvPr/>
          </p:nvGrpSpPr>
          <p:grpSpPr>
            <a:xfrm>
              <a:off x="-8349" y="950081"/>
              <a:ext cx="9147932" cy="466344"/>
              <a:chOff x="-8349" y="950081"/>
              <a:chExt cx="9147932" cy="4663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F1E9BDC-2DD1-017A-BFCD-62C6597FC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-99635"/>
              <a:stretch/>
            </p:blipFill>
            <p:spPr>
              <a:xfrm>
                <a:off x="-8349" y="950081"/>
                <a:ext cx="9144000" cy="4663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7FE6FBE-F827-5E02-A867-1A8AC0604F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-99635"/>
              <a:stretch/>
            </p:blipFill>
            <p:spPr>
              <a:xfrm flipH="1">
                <a:off x="-4417" y="950081"/>
                <a:ext cx="9144000" cy="466344"/>
              </a:xfrm>
              <a:prstGeom prst="rect">
                <a:avLst/>
              </a:prstGeom>
            </p:spPr>
          </p:pic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7D34BE-02D7-6C5C-8A0F-5CAFC9F83440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1 - Controversy #2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487F93-D848-90F6-E8F5-4A2A30B3E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26" y="750559"/>
            <a:ext cx="4714632" cy="27895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33D13E-C715-0342-9A8C-9E452B984F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498" y="3692001"/>
            <a:ext cx="5754436" cy="30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2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1:1 - Controversy #2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B9675-B960-DA2E-77F9-8D507CD352A4}"/>
              </a:ext>
            </a:extLst>
          </p:cNvPr>
          <p:cNvSpPr txBox="1"/>
          <p:nvPr/>
        </p:nvSpPr>
        <p:spPr>
          <a:xfrm>
            <a:off x="0" y="631076"/>
            <a:ext cx="12198946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The Revelation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[of]</a:t>
            </a:r>
            <a:r>
              <a:rPr lang="en-US" altLang="en-US" sz="2800" b="1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Jesus Christ, which God gave unto him, to shew unto his servants things which must shortly come to pass; and he sent and signified it by his angel unto his servant John: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FB843-7961-8758-5A71-EC967D445886}"/>
              </a:ext>
            </a:extLst>
          </p:cNvPr>
          <p:cNvSpPr txBox="1"/>
          <p:nvPr/>
        </p:nvSpPr>
        <p:spPr>
          <a:xfrm>
            <a:off x="1825787" y="2264187"/>
            <a:ext cx="85473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Who owns this revelation?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Who is missing in Rev. 1:1?                  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If Holy Spirit is missing, how do we know that John and the book of Revelation is inspired?  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prove from Revelation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B5575-699C-D161-39EA-9CF6AE1F1313}"/>
              </a:ext>
            </a:extLst>
          </p:cNvPr>
          <p:cNvSpPr txBox="1"/>
          <p:nvPr/>
        </p:nvSpPr>
        <p:spPr>
          <a:xfrm>
            <a:off x="5716" y="6470239"/>
            <a:ext cx="12220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“at”, “with”, “to”, “unto“, in possession of but not ownership - https://biblehub.com/greek/ie_sou_2424.htm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E755C-C935-CA4D-8509-3257C5CE8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436180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5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EEB8A-E7D4-3388-4AD8-ADFDA7D8267F}"/>
              </a:ext>
            </a:extLst>
          </p:cNvPr>
          <p:cNvSpPr txBox="1"/>
          <p:nvPr/>
        </p:nvSpPr>
        <p:spPr>
          <a:xfrm>
            <a:off x="-6096" y="630022"/>
            <a:ext cx="12198096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1:2</a:t>
            </a:r>
          </a:p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bare record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of the word of God, and of the testimony of Jesus Christ, and of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all things that he saw.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50012-624E-B337-1181-241D2BA3A0C1}"/>
              </a:ext>
            </a:extLst>
          </p:cNvPr>
          <p:cNvSpPr txBox="1"/>
          <p:nvPr/>
        </p:nvSpPr>
        <p:spPr>
          <a:xfrm>
            <a:off x="1416658" y="3396513"/>
            <a:ext cx="92764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Historically, book prefaces written after the 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John declares his record is true and complete</a:t>
            </a:r>
          </a:p>
        </p:txBody>
      </p:sp>
    </p:spTree>
    <p:extLst>
      <p:ext uri="{BB962C8B-B14F-4D97-AF65-F5344CB8AC3E}">
        <p14:creationId xmlns:p14="http://schemas.microsoft.com/office/powerpoint/2010/main" val="4735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AD599-819C-EDB4-82E8-7D4D28CDE4B4}"/>
              </a:ext>
            </a:extLst>
          </p:cNvPr>
          <p:cNvSpPr txBox="1"/>
          <p:nvPr/>
        </p:nvSpPr>
        <p:spPr>
          <a:xfrm>
            <a:off x="0" y="630022"/>
            <a:ext cx="12198096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1:9</a:t>
            </a:r>
          </a:p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 John, who also am your brother, and companion in tribulation, and in the kingdom and patience of Jesus Christ, was in the isle that is called Patmos, for the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of God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and for the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testimony of Jesus Christ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50012-624E-B337-1181-241D2BA3A0C1}"/>
              </a:ext>
            </a:extLst>
          </p:cNvPr>
          <p:cNvSpPr txBox="1"/>
          <p:nvPr/>
        </p:nvSpPr>
        <p:spPr>
          <a:xfrm>
            <a:off x="1416658" y="3622548"/>
            <a:ext cx="92764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5x - “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of God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 , “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Testimony of Jesus Christ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4x - “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Testimony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 1:9 - Referring to Gospel or Revelation vision?</a:t>
            </a:r>
          </a:p>
        </p:txBody>
      </p:sp>
    </p:spTree>
    <p:extLst>
      <p:ext uri="{BB962C8B-B14F-4D97-AF65-F5344CB8AC3E}">
        <p14:creationId xmlns:p14="http://schemas.microsoft.com/office/powerpoint/2010/main" val="28961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1:9 - Patmos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50B29-B419-6871-C48D-CBBDE8FD376F}"/>
              </a:ext>
            </a:extLst>
          </p:cNvPr>
          <p:cNvSpPr txBox="1"/>
          <p:nvPr/>
        </p:nvSpPr>
        <p:spPr>
          <a:xfrm>
            <a:off x="1557020" y="3288368"/>
            <a:ext cx="899572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tradition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“John was exiled as prisoner to a Patmos penal colony, working in salt mines.”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Oral tradition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with: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Tacitus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(56 - 120 AD)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Prochorus’ writings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14804-7968-D335-60E9-AD6910D95871}"/>
              </a:ext>
            </a:extLst>
          </p:cNvPr>
          <p:cNvSpPr txBox="1"/>
          <p:nvPr/>
        </p:nvSpPr>
        <p:spPr>
          <a:xfrm>
            <a:off x="0" y="630022"/>
            <a:ext cx="12198096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1:9</a:t>
            </a:r>
          </a:p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 John, who also am your brother, and companion in tribulation, and in the kingdom and patience of Jesus Christ, was in the isle that is called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Patmos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for the word of God, and for the testimony of Jesus Christ.</a:t>
            </a:r>
          </a:p>
        </p:txBody>
      </p:sp>
    </p:spTree>
    <p:extLst>
      <p:ext uri="{BB962C8B-B14F-4D97-AF65-F5344CB8AC3E}">
        <p14:creationId xmlns:p14="http://schemas.microsoft.com/office/powerpoint/2010/main" val="155035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1:9 - Patmos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14B21-9828-68A4-F1D1-9A0CFD04F4C7}"/>
              </a:ext>
            </a:extLst>
          </p:cNvPr>
          <p:cNvSpPr txBox="1"/>
          <p:nvPr/>
        </p:nvSpPr>
        <p:spPr>
          <a:xfrm>
            <a:off x="-6725" y="3533101"/>
            <a:ext cx="12198726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Dustin Martyr Blog:</a:t>
            </a:r>
          </a:p>
          <a:p>
            <a:pPr algn="just"/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In “A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nnals” B4 Ch30, Tacitus refers to the islands of </a:t>
            </a:r>
            <a:r>
              <a:rPr lang="en-US" sz="2800" b="1" i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Gyarus/Gyaros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Donusa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i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Amorgus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locations (which he is aware of) used for the Roman punishment of banishment.</a:t>
            </a:r>
            <a:r>
              <a:rPr lang="en-US" sz="2800" b="1" i="1" dirty="0">
                <a:effectLst/>
                <a:latin typeface="Arial" panose="020B0604020202020204" pitchFamily="34" charset="0"/>
              </a:rPr>
              <a:t>”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i="1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6090D-C1AC-E7B8-5F6A-216BB1A78AC2}"/>
              </a:ext>
            </a:extLst>
          </p:cNvPr>
          <p:cNvSpPr txBox="1"/>
          <p:nvPr/>
        </p:nvSpPr>
        <p:spPr>
          <a:xfrm>
            <a:off x="7345" y="6446469"/>
            <a:ext cx="1218465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https://dustinmartyr.wordpress.com/2014/02/18/insights-on-the-apocalypse-of-john-why-was-john-on-patmos/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39084-4CB6-7EF8-C5A4-B2AE7DB8A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436180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5CC01-1866-9C5D-2DDD-CD89E24D8DF6}"/>
              </a:ext>
            </a:extLst>
          </p:cNvPr>
          <p:cNvSpPr txBox="1"/>
          <p:nvPr/>
        </p:nvSpPr>
        <p:spPr>
          <a:xfrm>
            <a:off x="0" y="630022"/>
            <a:ext cx="12198096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1:9</a:t>
            </a:r>
          </a:p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 John, who also am your brother, and companion in tribulation, and in the kingdom and patience of Jesus Christ, was in the isle that is called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Patmos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for the word of God, and for the testimony of Jesus Christ.</a:t>
            </a:r>
          </a:p>
        </p:txBody>
      </p:sp>
    </p:spTree>
    <p:extLst>
      <p:ext uri="{BB962C8B-B14F-4D97-AF65-F5344CB8AC3E}">
        <p14:creationId xmlns:p14="http://schemas.microsoft.com/office/powerpoint/2010/main" val="375555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1:9 - Patmos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CC031-C5C5-9421-DE12-34099CA25BA5}"/>
              </a:ext>
            </a:extLst>
          </p:cNvPr>
          <p:cNvSpPr txBox="1"/>
          <p:nvPr/>
        </p:nvSpPr>
        <p:spPr>
          <a:xfrm>
            <a:off x="-9331" y="3317658"/>
            <a:ext cx="12198946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Pliny The Elder  </a:t>
            </a: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(23 - 79 AD)  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(“Natural History” B3 Ch12 Vs69)</a:t>
            </a:r>
          </a:p>
          <a:p>
            <a:pPr algn="just"/>
            <a:endParaRPr lang="en-US" sz="2800" b="1" i="1" dirty="0">
              <a:latin typeface="Arial" panose="020B0604020202020204" pitchFamily="34" charset="0"/>
            </a:endParaRPr>
          </a:p>
          <a:p>
            <a:pPr algn="just"/>
            <a:r>
              <a:rPr lang="en-US" sz="2800" b="1" i="1" dirty="0">
                <a:effectLst/>
                <a:latin typeface="Arial" panose="020B0604020202020204" pitchFamily="34" charset="0"/>
              </a:rPr>
              <a:t>“Tacitus (56-120 AD) (Annals B3 Ch68) is often cited by scholars in favor of the exile interpretation, but this text only demonstrates that banishment to islands was a regularly practiced punishment. Patmos is not listed by Tacitus</a:t>
            </a:r>
            <a:r>
              <a:rPr lang="en-US" sz="2800" b="1" i="1" dirty="0">
                <a:latin typeface="Arial" panose="020B0604020202020204" pitchFamily="34" charset="0"/>
              </a:rPr>
              <a:t>…</a:t>
            </a:r>
            <a:endParaRPr lang="en-US" sz="2800" b="1" i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6090D-C1AC-E7B8-5F6A-216BB1A78AC2}"/>
              </a:ext>
            </a:extLst>
          </p:cNvPr>
          <p:cNvSpPr txBox="1"/>
          <p:nvPr/>
        </p:nvSpPr>
        <p:spPr>
          <a:xfrm>
            <a:off x="7345" y="6446469"/>
            <a:ext cx="1218465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https://dustinmartyr.wordpress.com/2014/02/18/insights-on-the-apocalypse-of-john-why-was-john-on-patmos/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39084-4CB6-7EF8-C5A4-B2AE7DB8A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436180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151A3-3907-5650-CED0-52B6315C5C68}"/>
              </a:ext>
            </a:extLst>
          </p:cNvPr>
          <p:cNvSpPr txBox="1"/>
          <p:nvPr/>
        </p:nvSpPr>
        <p:spPr>
          <a:xfrm>
            <a:off x="0" y="630022"/>
            <a:ext cx="12198096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1:9</a:t>
            </a:r>
          </a:p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 John, who also am your brother, and companion in tribulation, and in the kingdom and patience of Jesus Christ, was in the isle that is called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Patmos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for the word of God, and for the testimony of Jesus Christ.</a:t>
            </a:r>
          </a:p>
        </p:txBody>
      </p:sp>
    </p:spTree>
    <p:extLst>
      <p:ext uri="{BB962C8B-B14F-4D97-AF65-F5344CB8AC3E}">
        <p14:creationId xmlns:p14="http://schemas.microsoft.com/office/powerpoint/2010/main" val="15924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1:9 - Patmos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87E47-E11C-24EE-126C-A841E41F734A}"/>
              </a:ext>
            </a:extLst>
          </p:cNvPr>
          <p:cNvSpPr txBox="1"/>
          <p:nvPr/>
        </p:nvSpPr>
        <p:spPr>
          <a:xfrm>
            <a:off x="-9331" y="3010376"/>
            <a:ext cx="12201331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Gordon Franz</a:t>
            </a:r>
          </a:p>
          <a:p>
            <a:pPr algn="just"/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“In the first century Roman world, Patmos was a very strategic island on the sea lanes from Ephesus to Rome. The first stop on this line of communication and commerce for a boat sailing from Ephesus to Rome would have been Patmos, because of its natural and protective harbor. The last stop for a boat coming from Rome would be Patmos. This island had a large administrative center, outlying villages, a hippodrome (for horse racing) and at least three pagan temples. Hardly an isolated and desolate place.” </a:t>
            </a:r>
            <a:r>
              <a:rPr lang="en-US" altLang="en-US" sz="2400" b="1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3EC2F-2BDB-8CCA-13AE-652358C92F10}"/>
              </a:ext>
            </a:extLst>
          </p:cNvPr>
          <p:cNvSpPr txBox="1"/>
          <p:nvPr/>
        </p:nvSpPr>
        <p:spPr>
          <a:xfrm>
            <a:off x="0" y="6438340"/>
            <a:ext cx="908581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https://www.pre-trib.org/pretribfiles/pdfs/Franz-TheKingAndITheHistor.pdf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C03AC2-29E5-7C09-7B0B-AFFDAB985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436180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898E2-4966-6B09-10FA-9D9E1A5D7361}"/>
              </a:ext>
            </a:extLst>
          </p:cNvPr>
          <p:cNvSpPr txBox="1"/>
          <p:nvPr/>
        </p:nvSpPr>
        <p:spPr>
          <a:xfrm>
            <a:off x="0" y="630022"/>
            <a:ext cx="12198096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1:9</a:t>
            </a:r>
          </a:p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 John, who also am your brother, and companion in tribulation, and in the kingdom and patience of Jesus Christ, was in the isle that is called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Patmos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for the word of God, and for the testimony of Jesus Christ.</a:t>
            </a:r>
          </a:p>
        </p:txBody>
      </p:sp>
    </p:spTree>
    <p:extLst>
      <p:ext uri="{BB962C8B-B14F-4D97-AF65-F5344CB8AC3E}">
        <p14:creationId xmlns:p14="http://schemas.microsoft.com/office/powerpoint/2010/main" val="9355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BA670F-4CCF-2385-DF26-4D4188B046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F5E250-EC60-A5D4-5638-61B043DA5913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 – Symbolism vs Figurative Language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60B80B-B79F-718E-39AC-35C8B1E61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4893"/>
            <a:ext cx="12191999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A50021"/>
              </a:buClr>
              <a:buSzPct val="150000"/>
            </a:pPr>
            <a:r>
              <a:rPr lang="en-US" altLang="en-US" sz="6600" b="1" dirty="0"/>
              <a:t>Symbolism</a:t>
            </a:r>
          </a:p>
          <a:p>
            <a:pPr algn="ctr">
              <a:buClr>
                <a:srgbClr val="A50021"/>
              </a:buClr>
              <a:buSzPct val="150000"/>
            </a:pPr>
            <a:endParaRPr lang="en-US" altLang="en-US" sz="6600" b="1" dirty="0"/>
          </a:p>
          <a:p>
            <a:pPr algn="ctr">
              <a:buClr>
                <a:srgbClr val="A50021"/>
              </a:buClr>
              <a:buSzPct val="150000"/>
            </a:pPr>
            <a:r>
              <a:rPr lang="en-US" altLang="en-US" sz="6600" b="1" dirty="0"/>
              <a:t>Vs</a:t>
            </a:r>
          </a:p>
          <a:p>
            <a:pPr algn="ctr">
              <a:buClr>
                <a:srgbClr val="A50021"/>
              </a:buClr>
              <a:buSzPct val="150000"/>
            </a:pPr>
            <a:endParaRPr lang="en-US" altLang="en-US" sz="6600" b="1" dirty="0"/>
          </a:p>
          <a:p>
            <a:pPr algn="ctr">
              <a:buClr>
                <a:srgbClr val="A50021"/>
              </a:buClr>
              <a:buSzPct val="150000"/>
            </a:pPr>
            <a:r>
              <a:rPr lang="en-US" altLang="en-US" sz="6600" b="1" dirty="0"/>
              <a:t>Figurative Language</a:t>
            </a:r>
          </a:p>
        </p:txBody>
      </p:sp>
    </p:spTree>
    <p:extLst>
      <p:ext uri="{BB962C8B-B14F-4D97-AF65-F5344CB8AC3E}">
        <p14:creationId xmlns:p14="http://schemas.microsoft.com/office/powerpoint/2010/main" val="6437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770B6-B83F-5B79-1F58-DE352E932348}"/>
              </a:ext>
            </a:extLst>
          </p:cNvPr>
          <p:cNvSpPr txBox="1"/>
          <p:nvPr/>
        </p:nvSpPr>
        <p:spPr>
          <a:xfrm>
            <a:off x="5716" y="6470239"/>
            <a:ext cx="122205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b="1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https://biblearchaeology.org/research/topics-by-chronology/new-testament-era/3099-the-king-and-i-exiled-to-patmos-part-2</a:t>
            </a:r>
            <a:endParaRPr kumimoji="0" lang="en-US" altLang="en-US" sz="1600" b="1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CC5BF6-209F-F30C-FC4D-E44B33E1A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436180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FF4AF-B572-9337-6C9E-AB9750E61CEE}"/>
              </a:ext>
            </a:extLst>
          </p:cNvPr>
          <p:cNvSpPr txBox="1"/>
          <p:nvPr/>
        </p:nvSpPr>
        <p:spPr>
          <a:xfrm>
            <a:off x="-23155" y="3571573"/>
            <a:ext cx="12220558" cy="2169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King and I: Exiled To Patmos, Part 2”</a:t>
            </a:r>
          </a:p>
          <a:p>
            <a:pPr algn="just"/>
            <a:endParaRPr lang="en-US" alt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According to church tradition, the book, “</a:t>
            </a:r>
            <a:r>
              <a:rPr lang="en-US" altLang="en-US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Travels of St. John In Patmos”, </a:t>
            </a:r>
            <a:r>
              <a:rPr lang="en-US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was written by Prochorus (Acts 6:5), secretary to John.  If it is historically reliable, John was only banished to the island, not imprisoned. </a:t>
            </a:r>
            <a:r>
              <a:rPr 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6B460-CF60-83F3-721D-6E2A7C715B14}"/>
              </a:ext>
            </a:extLst>
          </p:cNvPr>
          <p:cNvSpPr txBox="1"/>
          <p:nvPr/>
        </p:nvSpPr>
        <p:spPr>
          <a:xfrm>
            <a:off x="0" y="630022"/>
            <a:ext cx="12198096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1:9</a:t>
            </a:r>
          </a:p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 John, who also am your brother, and companion in tribulation, and in the kingdom and patience of Jesus Christ, was in the isle that is called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Patmos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for the word of God, and for the testimony of Jesus Christ.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EB5389-CE4C-385F-DD9E-581EC3BCB4FB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1:9 - Patmos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770B6-B83F-5B79-1F58-DE352E932348}"/>
              </a:ext>
            </a:extLst>
          </p:cNvPr>
          <p:cNvSpPr txBox="1"/>
          <p:nvPr/>
        </p:nvSpPr>
        <p:spPr>
          <a:xfrm>
            <a:off x="5716" y="6470239"/>
            <a:ext cx="122205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b="1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https://biblearchaeology.org/research/topics-by-chronology/new-testament-era/3099-the-king-and-i-exiled-to-patmos-part-2</a:t>
            </a:r>
            <a:endParaRPr kumimoji="0" lang="en-US" altLang="en-US" sz="1600" b="1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CC5BF6-209F-F30C-FC4D-E44B33E1A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436180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347C9-4BC4-3F2A-D3A4-8C74BE6192F6}"/>
              </a:ext>
            </a:extLst>
          </p:cNvPr>
          <p:cNvSpPr txBox="1"/>
          <p:nvPr/>
        </p:nvSpPr>
        <p:spPr>
          <a:xfrm>
            <a:off x="-23155" y="3363824"/>
            <a:ext cx="12220558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“Travels of St. John in Patmos”   </a:t>
            </a:r>
            <a:r>
              <a:rPr lang="en-US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(Prochorus, Acts 6:5)</a:t>
            </a:r>
            <a:endParaRPr lang="en-US" altLang="en-US" sz="27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7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27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the trip to Patmos, a violent storm arose and a passenger was swept into the sea. John prayed and a wave deposited the young man back on the boat. This miracle gave John opportunity to preach the Gospel. Once on Patmos, the Roman governor, Laurentius, set him free.” </a:t>
            </a:r>
            <a:r>
              <a:rPr 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altLang="en-US" sz="2700" b="1" i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FCF2C-E064-0501-B279-7F88DA8613C7}"/>
              </a:ext>
            </a:extLst>
          </p:cNvPr>
          <p:cNvSpPr txBox="1"/>
          <p:nvPr/>
        </p:nvSpPr>
        <p:spPr>
          <a:xfrm>
            <a:off x="0" y="630022"/>
            <a:ext cx="12198096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1:9</a:t>
            </a:r>
          </a:p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 John, who also am your brother, and companion in tribulation, and in the kingdom and patience of Jesus Christ, was in the isle that is called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Patmos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for the word of God, and for the testimony of Jesus Christ.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387A9D-AB16-8F70-19D7-09ADB2DC41A1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1:9 - Patmos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1:9 - Patmos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ED4DE-4769-224A-0B32-4DD0E70CF748}"/>
              </a:ext>
            </a:extLst>
          </p:cNvPr>
          <p:cNvSpPr txBox="1"/>
          <p:nvPr/>
        </p:nvSpPr>
        <p:spPr>
          <a:xfrm>
            <a:off x="0" y="6449691"/>
            <a:ext cx="12154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1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1400" b="1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https://www.amazon.com/Patmos-Churches-Apocalypse-Footsteps-Saints/dp/0892410434</a:t>
            </a:r>
            <a:endParaRPr kumimoji="0" lang="en-US" altLang="en-US" b="1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40DE63-2C1E-3636-44A0-4341EF24E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436180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4A89A-1F9B-0BC7-C3C1-E51267BA7681}"/>
              </a:ext>
            </a:extLst>
          </p:cNvPr>
          <p:cNvSpPr txBox="1"/>
          <p:nvPr/>
        </p:nvSpPr>
        <p:spPr>
          <a:xfrm>
            <a:off x="-9331" y="3025764"/>
            <a:ext cx="12201331" cy="3385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sng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Otto Friedrich August </a:t>
            </a:r>
            <a:r>
              <a:rPr lang="en-US" sz="2800" b="1" i="0" u="sng" dirty="0" err="1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Meinardus</a:t>
            </a:r>
            <a:endParaRPr lang="en-US" sz="2800" b="1" i="0" u="sng" dirty="0">
              <a:solidFill>
                <a:srgbClr val="C00000"/>
              </a:solidFill>
              <a:effectLst/>
              <a:latin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John of Patmos and the Seven Churches of the Apocalypse”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“Laurentius’s father-in-law, Myron, offers the Apostle lodging in his house, and soon Myron’s house became the first church on the island. John healed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Apollonides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Myron’s son, who was possessed with the devil, and this miracle led to the conversion of both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Chrysippe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Myron’s daughter, and her husband, the Roman governor.” </a:t>
            </a:r>
            <a:r>
              <a:rPr lang="en-US" altLang="en-US" sz="3200" b="1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BA340F-73DC-2068-6C00-086EAF30CECA}"/>
              </a:ext>
            </a:extLst>
          </p:cNvPr>
          <p:cNvSpPr txBox="1"/>
          <p:nvPr/>
        </p:nvSpPr>
        <p:spPr>
          <a:xfrm>
            <a:off x="0" y="630022"/>
            <a:ext cx="12198096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1:9</a:t>
            </a:r>
          </a:p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 John, who also am your brother, and companion in tribulation, and in the kingdom and patience of Jesus Christ, was in the isle that is called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Patmos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for the word of God, and for the testimony of Jesus Christ.</a:t>
            </a:r>
          </a:p>
        </p:txBody>
      </p:sp>
    </p:spTree>
    <p:extLst>
      <p:ext uri="{BB962C8B-B14F-4D97-AF65-F5344CB8AC3E}">
        <p14:creationId xmlns:p14="http://schemas.microsoft.com/office/powerpoint/2010/main" val="101604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65AD04-2871-F759-765A-8BF5ADCB3BBC}"/>
              </a:ext>
            </a:extLst>
          </p:cNvPr>
          <p:cNvSpPr/>
          <p:nvPr/>
        </p:nvSpPr>
        <p:spPr>
          <a:xfrm>
            <a:off x="0" y="-11631"/>
            <a:ext cx="12191999" cy="6869635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68667-3603-3366-A7C1-AC733FB21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5" y="0"/>
            <a:ext cx="12207678" cy="685799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E7B4C4D-E051-7B92-0065-E1ADCDCBFE05}"/>
              </a:ext>
            </a:extLst>
          </p:cNvPr>
          <p:cNvSpPr/>
          <p:nvPr/>
        </p:nvSpPr>
        <p:spPr>
          <a:xfrm>
            <a:off x="4594330" y="3179618"/>
            <a:ext cx="1611966" cy="923019"/>
          </a:xfrm>
          <a:prstGeom prst="ellipse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574AD0-3A3F-775F-BDD1-8D55E17921A3}"/>
              </a:ext>
            </a:extLst>
          </p:cNvPr>
          <p:cNvSpPr/>
          <p:nvPr/>
        </p:nvSpPr>
        <p:spPr>
          <a:xfrm>
            <a:off x="3314514" y="5841402"/>
            <a:ext cx="1611966" cy="1016597"/>
          </a:xfrm>
          <a:prstGeom prst="ellipse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0A7C79-432D-55F2-D124-41513CC21B1D}"/>
              </a:ext>
            </a:extLst>
          </p:cNvPr>
          <p:cNvGrpSpPr/>
          <p:nvPr/>
        </p:nvGrpSpPr>
        <p:grpSpPr>
          <a:xfrm>
            <a:off x="-9843" y="-2015"/>
            <a:ext cx="12204192" cy="554512"/>
            <a:chOff x="-8349" y="950081"/>
            <a:chExt cx="9147932" cy="5545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59164FA-DFB7-5790-1489-3607362D490A}"/>
                </a:ext>
              </a:extLst>
            </p:cNvPr>
            <p:cNvSpPr/>
            <p:nvPr/>
          </p:nvSpPr>
          <p:spPr>
            <a:xfrm>
              <a:off x="4351" y="1295966"/>
              <a:ext cx="9107424" cy="2086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554D06-AB7B-EAEE-CDF1-C760158F0BE6}"/>
                </a:ext>
              </a:extLst>
            </p:cNvPr>
            <p:cNvGrpSpPr/>
            <p:nvPr/>
          </p:nvGrpSpPr>
          <p:grpSpPr>
            <a:xfrm>
              <a:off x="-8349" y="950081"/>
              <a:ext cx="9147932" cy="466344"/>
              <a:chOff x="-8349" y="950081"/>
              <a:chExt cx="9147932" cy="4663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F1E9BDC-2DD1-017A-BFCD-62C6597FC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-99635"/>
              <a:stretch/>
            </p:blipFill>
            <p:spPr>
              <a:xfrm>
                <a:off x="-8349" y="950081"/>
                <a:ext cx="9144000" cy="4663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7FE6FBE-F827-5E02-A867-1A8AC0604F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-99635"/>
              <a:stretch/>
            </p:blipFill>
            <p:spPr>
              <a:xfrm flipH="1">
                <a:off x="-4417" y="950081"/>
                <a:ext cx="9144000" cy="466344"/>
              </a:xfrm>
              <a:prstGeom prst="rect">
                <a:avLst/>
              </a:prstGeom>
            </p:spPr>
          </p:pic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7D34BE-02D7-6C5C-8A0F-5CAFC9F83440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1:9  -  Why Patmos?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87B6C9-5F97-D23E-5A61-0BF50FA48D83}"/>
              </a:ext>
            </a:extLst>
          </p:cNvPr>
          <p:cNvCxnSpPr/>
          <p:nvPr/>
        </p:nvCxnSpPr>
        <p:spPr>
          <a:xfrm flipH="1">
            <a:off x="4224528" y="3977640"/>
            <a:ext cx="1271016" cy="2551176"/>
          </a:xfrm>
          <a:prstGeom prst="line">
            <a:avLst/>
          </a:prstGeom>
          <a:ln w="762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563320-792D-3617-B651-42EE3666EECB}"/>
              </a:ext>
            </a:extLst>
          </p:cNvPr>
          <p:cNvCxnSpPr>
            <a:cxnSpLocks/>
          </p:cNvCxnSpPr>
          <p:nvPr/>
        </p:nvCxnSpPr>
        <p:spPr>
          <a:xfrm>
            <a:off x="-9843" y="6528816"/>
            <a:ext cx="4234371" cy="118872"/>
          </a:xfrm>
          <a:prstGeom prst="line">
            <a:avLst/>
          </a:prstGeom>
          <a:ln w="762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2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1:10 - Greek Capitalization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19A82-747E-A506-48EA-C8E3A773DEAA}"/>
              </a:ext>
            </a:extLst>
          </p:cNvPr>
          <p:cNvSpPr txBox="1"/>
          <p:nvPr/>
        </p:nvSpPr>
        <p:spPr>
          <a:xfrm>
            <a:off x="1610251" y="626404"/>
            <a:ext cx="88892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 Greek punctuation until 9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century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Translators started inserting punctuation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Quotation marks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Comma positioning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Exclamation marks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Capitalization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Each at discretion of the translator.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Differences seen across translations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 impact to doctrinal teachings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Reason to study multiple translations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biblehub.com - source 46 translations/versions</a:t>
            </a:r>
          </a:p>
        </p:txBody>
      </p:sp>
    </p:spTree>
    <p:extLst>
      <p:ext uri="{BB962C8B-B14F-4D97-AF65-F5344CB8AC3E}">
        <p14:creationId xmlns:p14="http://schemas.microsoft.com/office/powerpoint/2010/main" val="30255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1:10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4A72A-B6F1-0E86-D35E-2EF6FA8A1831}"/>
              </a:ext>
            </a:extLst>
          </p:cNvPr>
          <p:cNvSpPr txBox="1"/>
          <p:nvPr/>
        </p:nvSpPr>
        <p:spPr>
          <a:xfrm>
            <a:off x="-9526" y="625508"/>
            <a:ext cx="1220152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 was in the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pirit on the Lord's day, and heard behind me a great voice, as of a trumpet,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(KJV)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C14DF-601D-4748-4125-32CD111B6697}"/>
              </a:ext>
            </a:extLst>
          </p:cNvPr>
          <p:cNvSpPr txBox="1"/>
          <p:nvPr/>
        </p:nvSpPr>
        <p:spPr>
          <a:xfrm>
            <a:off x="1803708" y="1749144"/>
            <a:ext cx="85023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KJV does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capitalize “spirit” remaining 3x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 4:2: “in the spirit”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 17:3: “carried away in the spirit”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 21:10: “carried me away in the spirit”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Demonstrates translators’ inconsistency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4x - John claims to be “in the Spirit”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 1:10;  4:2;  17:3;  21:10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0613A-9F0A-7697-5D12-9A4DDE819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436180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C99E3-4C64-D83C-10A7-1FC1E8F3A9A9}"/>
              </a:ext>
            </a:extLst>
          </p:cNvPr>
          <p:cNvSpPr txBox="1"/>
          <p:nvPr/>
        </p:nvSpPr>
        <p:spPr>
          <a:xfrm>
            <a:off x="-18560" y="6449626"/>
            <a:ext cx="901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biblehub.com</a:t>
            </a:r>
          </a:p>
        </p:txBody>
      </p:sp>
    </p:spTree>
    <p:extLst>
      <p:ext uri="{BB962C8B-B14F-4D97-AF65-F5344CB8AC3E}">
        <p14:creationId xmlns:p14="http://schemas.microsoft.com/office/powerpoint/2010/main" val="25190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1:10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0FC2D-2E10-5B4F-6B19-B7AB896257F6}"/>
              </a:ext>
            </a:extLst>
          </p:cNvPr>
          <p:cNvSpPr txBox="1"/>
          <p:nvPr/>
        </p:nvSpPr>
        <p:spPr>
          <a:xfrm>
            <a:off x="1536524" y="1749144"/>
            <a:ext cx="903671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Why does vision require being “in the Spirit”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Message from God accurately recorded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Vision allows John to see into the spirit world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Vision occurs in 5 locations: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Under the earth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On the earth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heaven   (sky where birds fly)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heaven   (location of planets, stars)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Heaven   (abode of God)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4A72A-B6F1-0E86-D35E-2EF6FA8A1831}"/>
              </a:ext>
            </a:extLst>
          </p:cNvPr>
          <p:cNvSpPr txBox="1"/>
          <p:nvPr/>
        </p:nvSpPr>
        <p:spPr>
          <a:xfrm>
            <a:off x="-9526" y="625508"/>
            <a:ext cx="1220152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 was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Spirit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on the Lord's day, and heard behind me a great voice, as of a trumpet,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(KJV)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B80AC91-9E38-19C4-4703-DF967AF9EC31}"/>
              </a:ext>
            </a:extLst>
          </p:cNvPr>
          <p:cNvGrpSpPr/>
          <p:nvPr/>
        </p:nvGrpSpPr>
        <p:grpSpPr>
          <a:xfrm>
            <a:off x="189962" y="4348464"/>
            <a:ext cx="1691661" cy="646331"/>
            <a:chOff x="401834" y="3903287"/>
            <a:chExt cx="1691661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B32827-4F5A-3DE8-8043-8F45F54427EF}"/>
                </a:ext>
              </a:extLst>
            </p:cNvPr>
            <p:cNvSpPr txBox="1"/>
            <p:nvPr/>
          </p:nvSpPr>
          <p:spPr>
            <a:xfrm>
              <a:off x="401834" y="3903287"/>
              <a:ext cx="8197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3600" b="1" u="sng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endParaRPr lang="en-US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7037C16-462E-CD2F-0AF9-F183392C92E3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1221602" y="4226453"/>
              <a:ext cx="871893" cy="32316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4754D-C6A6-F175-9520-8CEBE1477D75}"/>
              </a:ext>
            </a:extLst>
          </p:cNvPr>
          <p:cNvGrpSpPr/>
          <p:nvPr/>
        </p:nvGrpSpPr>
        <p:grpSpPr>
          <a:xfrm>
            <a:off x="189962" y="5109911"/>
            <a:ext cx="1691661" cy="646331"/>
            <a:chOff x="401834" y="4664734"/>
            <a:chExt cx="1691661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9DCE86-3934-7767-0936-24645D37766E}"/>
                </a:ext>
              </a:extLst>
            </p:cNvPr>
            <p:cNvSpPr txBox="1"/>
            <p:nvPr/>
          </p:nvSpPr>
          <p:spPr>
            <a:xfrm>
              <a:off x="401834" y="4664734"/>
              <a:ext cx="8197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600" b="1" u="sng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5265A10-B949-5E1C-C148-5C8CE3123103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1221602" y="4987900"/>
              <a:ext cx="871893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898A2B-C281-E8E5-3ED3-DD0A1231702D}"/>
              </a:ext>
            </a:extLst>
          </p:cNvPr>
          <p:cNvGrpSpPr/>
          <p:nvPr/>
        </p:nvGrpSpPr>
        <p:grpSpPr>
          <a:xfrm>
            <a:off x="189962" y="5871358"/>
            <a:ext cx="1691661" cy="646331"/>
            <a:chOff x="401834" y="5426181"/>
            <a:chExt cx="1691661" cy="646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9E0C7B-16E6-53E9-01E5-7FCBC0520C10}"/>
                </a:ext>
              </a:extLst>
            </p:cNvPr>
            <p:cNvSpPr txBox="1"/>
            <p:nvPr/>
          </p:nvSpPr>
          <p:spPr>
            <a:xfrm>
              <a:off x="401834" y="5426181"/>
              <a:ext cx="8197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600" b="1" u="sng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endParaRPr lang="en-US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4C48524-6937-A47E-A4C5-A38673D05FC6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1221602" y="5426181"/>
              <a:ext cx="871893" cy="32316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670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1:10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4A72A-B6F1-0E86-D35E-2EF6FA8A1831}"/>
              </a:ext>
            </a:extLst>
          </p:cNvPr>
          <p:cNvSpPr txBox="1"/>
          <p:nvPr/>
        </p:nvSpPr>
        <p:spPr>
          <a:xfrm>
            <a:off x="-9526" y="625508"/>
            <a:ext cx="1220152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 was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Spirit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on the Lord's day, and heard behind me a great voice, as of a trumpet,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(KJV)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918E1-4859-F017-F7A5-4B892852273C}"/>
              </a:ext>
            </a:extLst>
          </p:cNvPr>
          <p:cNvSpPr txBox="1"/>
          <p:nvPr/>
        </p:nvSpPr>
        <p:spPr>
          <a:xfrm>
            <a:off x="1575309" y="1769357"/>
            <a:ext cx="903185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Inspired?   Yes, but different from other N.T. writers</a:t>
            </a:r>
          </a:p>
          <a:p>
            <a:pPr lvl="1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Revelation originated from God  (Rev. 1.1)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John claims to be “in the Spirit” 4x</a:t>
            </a:r>
          </a:p>
          <a:p>
            <a:pPr marL="1428750" lvl="2" indent="-51435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 1:10;  4:2;  17:3;  21:10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God allowed John to see into spiritual realm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John seeing vision and writing at same time</a:t>
            </a:r>
          </a:p>
          <a:p>
            <a:pPr marL="1428750" lvl="2" indent="-51435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 10:4</a:t>
            </a:r>
          </a:p>
        </p:txBody>
      </p:sp>
    </p:spTree>
    <p:extLst>
      <p:ext uri="{BB962C8B-B14F-4D97-AF65-F5344CB8AC3E}">
        <p14:creationId xmlns:p14="http://schemas.microsoft.com/office/powerpoint/2010/main" val="100982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CD3B77-2CB6-F1AC-9CB9-760EEF87110C}"/>
              </a:ext>
            </a:extLst>
          </p:cNvPr>
          <p:cNvSpPr txBox="1"/>
          <p:nvPr/>
        </p:nvSpPr>
        <p:spPr>
          <a:xfrm>
            <a:off x="1400257" y="1698066"/>
            <a:ext cx="93092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Trick Question:   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What day of week was vision seen?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 Translations/Versions Capitalize “day”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(discretion of translator)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726ED-7CFA-2E98-192C-3F598E50E2BB}"/>
              </a:ext>
            </a:extLst>
          </p:cNvPr>
          <p:cNvSpPr txBox="1"/>
          <p:nvPr/>
        </p:nvSpPr>
        <p:spPr>
          <a:xfrm>
            <a:off x="3715805" y="3591406"/>
            <a:ext cx="4678156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New International Version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New Living Translation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Standard Version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New English Translation</a:t>
            </a:r>
          </a:p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King James Version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Amplified Bible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Literal Standard Version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A0B9FD-5491-F318-48CF-C23D6E345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436180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25779-4431-A21C-294A-1B326F7BD188}"/>
              </a:ext>
            </a:extLst>
          </p:cNvPr>
          <p:cNvSpPr txBox="1"/>
          <p:nvPr/>
        </p:nvSpPr>
        <p:spPr>
          <a:xfrm>
            <a:off x="-18560" y="6449626"/>
            <a:ext cx="901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biblehub.com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A2CB0-2B40-297F-A94B-87D8D710CE7B}"/>
              </a:ext>
            </a:extLst>
          </p:cNvPr>
          <p:cNvSpPr txBox="1"/>
          <p:nvPr/>
        </p:nvSpPr>
        <p:spPr>
          <a:xfrm>
            <a:off x="-9526" y="625508"/>
            <a:ext cx="1220152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 was in the Spirit on the Lord’s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ay, and heard behind me a great voice, as of a trumpet,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NKJV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56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4A76A-2D6A-4D03-043F-F58D9A4483E5}"/>
              </a:ext>
            </a:extLst>
          </p:cNvPr>
          <p:cNvSpPr txBox="1"/>
          <p:nvPr/>
        </p:nvSpPr>
        <p:spPr>
          <a:xfrm>
            <a:off x="8417674" y="1475976"/>
            <a:ext cx="3771900" cy="4093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Literal Translation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Emphasis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Catholic - Douay-Rheims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Catholic Public Domain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Aramaic Bible (Plain English)</a:t>
            </a: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Lamsa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Bible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Anderson New Testament</a:t>
            </a: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Godbey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New Testament</a:t>
            </a: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Haweis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New Testament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Mace New Testament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Weymouth New Testament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Worrell New Testament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Worsley New Testament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C3BA04-27AC-7777-0912-D720D9C984B3}"/>
              </a:ext>
            </a:extLst>
          </p:cNvPr>
          <p:cNvSpPr txBox="1"/>
          <p:nvPr/>
        </p:nvSpPr>
        <p:spPr>
          <a:xfrm>
            <a:off x="-14664" y="1476694"/>
            <a:ext cx="4215938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Biblehub.com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English Standard Version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Berean Study Bible</a:t>
            </a:r>
          </a:p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American Standard Bible</a:t>
            </a:r>
          </a:p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American Standard 1995</a:t>
            </a:r>
          </a:p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American Standard 1977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Christian Standard Bible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Holman Christian Standard Bible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Contemporary English Version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Good News Translation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God's Word Translation</a:t>
            </a:r>
          </a:p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James Bible</a:t>
            </a:r>
          </a:p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James 2000 Bible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Heart English Bible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FC07A-829C-74EF-AA45-DE0AD272F5EB}"/>
              </a:ext>
            </a:extLst>
          </p:cNvPr>
          <p:cNvSpPr txBox="1"/>
          <p:nvPr/>
        </p:nvSpPr>
        <p:spPr>
          <a:xfrm>
            <a:off x="1590947" y="647762"/>
            <a:ext cx="8927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40+ Translations/Versions Do </a:t>
            </a:r>
            <a:r>
              <a:rPr lang="en-US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Capitalize “day” </a:t>
            </a:r>
            <a:r>
              <a:rPr 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EAA13D-1D82-DFA6-ADA3-DC962A19DA8B}"/>
              </a:ext>
            </a:extLst>
          </p:cNvPr>
          <p:cNvSpPr txBox="1"/>
          <p:nvPr/>
        </p:nvSpPr>
        <p:spPr>
          <a:xfrm>
            <a:off x="4202988" y="1475976"/>
            <a:ext cx="4215938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World English Bible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American King James Version</a:t>
            </a:r>
          </a:p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Standard Version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Faithful Version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Darby Bible Translation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English Revised Version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Webster's Bible Translation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Early Modern Geneva Bible,1587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Bishops' Bible of 1568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Coverdale Bible of 1535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Tyndale Bible of 1526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Berean Literal Bible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Young's Literal Translation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Smith's Literal Translation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08586B-535E-E8B3-BADE-1AECC578D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436180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CBBDD1-B984-9B2F-8783-A6B826E16E35}"/>
              </a:ext>
            </a:extLst>
          </p:cNvPr>
          <p:cNvSpPr txBox="1"/>
          <p:nvPr/>
        </p:nvSpPr>
        <p:spPr>
          <a:xfrm>
            <a:off x="-18560" y="6449626"/>
            <a:ext cx="901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biblehub.com</a:t>
            </a:r>
          </a:p>
        </p:txBody>
      </p:sp>
    </p:spTree>
    <p:extLst>
      <p:ext uri="{BB962C8B-B14F-4D97-AF65-F5344CB8AC3E}">
        <p14:creationId xmlns:p14="http://schemas.microsoft.com/office/powerpoint/2010/main" val="259726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- Symbolism vs Figurative Language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7A4C54-CC31-664C-8C94-AD0715FD5057}"/>
              </a:ext>
            </a:extLst>
          </p:cNvPr>
          <p:cNvGrpSpPr/>
          <p:nvPr/>
        </p:nvGrpSpPr>
        <p:grpSpPr>
          <a:xfrm>
            <a:off x="1868666" y="1225602"/>
            <a:ext cx="8372435" cy="4832092"/>
            <a:chOff x="1840028" y="1319179"/>
            <a:chExt cx="8372435" cy="48320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819A82-747E-A506-48EA-C8E3A773DEAA}"/>
                </a:ext>
              </a:extLst>
            </p:cNvPr>
            <p:cNvSpPr txBox="1"/>
            <p:nvPr/>
          </p:nvSpPr>
          <p:spPr>
            <a:xfrm>
              <a:off x="1840028" y="1319179"/>
              <a:ext cx="3276502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Jesus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Satan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Wealth/Power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Peace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Persons, Gov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All-Seeing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Heaven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Authority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Power, Control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Evil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F706BA-3CF3-CD57-769F-495885FD52B7}"/>
                </a:ext>
              </a:extLst>
            </p:cNvPr>
            <p:cNvSpPr txBox="1"/>
            <p:nvPr/>
          </p:nvSpPr>
          <p:spPr>
            <a:xfrm>
              <a:off x="4996055" y="1319179"/>
              <a:ext cx="5216408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Lamb, Alpha, Omega, Lion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Serpent / Snake / Dragon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Jewels, Metals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Palm Leaf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Beasts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Eyes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Gold / Clear / Transparent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Heads on a creature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Crowns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Horns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Egypt, Babylon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ADA68CC-EB30-90B8-D3D3-D319E6B9C4AB}"/>
              </a:ext>
            </a:extLst>
          </p:cNvPr>
          <p:cNvSpPr txBox="1"/>
          <p:nvPr/>
        </p:nvSpPr>
        <p:spPr>
          <a:xfrm>
            <a:off x="2575965" y="6218744"/>
            <a:ext cx="695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 your knowledge of Bible,  History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E89A1-97E9-FC2D-1090-E3CD247BDE78}"/>
              </a:ext>
            </a:extLst>
          </p:cNvPr>
          <p:cNvSpPr txBox="1"/>
          <p:nvPr/>
        </p:nvSpPr>
        <p:spPr>
          <a:xfrm>
            <a:off x="1857390" y="541332"/>
            <a:ext cx="839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Symbolism - One thing represents another thing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1:10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EEB6D1-1F14-43B5-9620-B166EE230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586"/>
          <a:stretch/>
        </p:blipFill>
        <p:spPr>
          <a:xfrm>
            <a:off x="0" y="653467"/>
            <a:ext cx="9144000" cy="27095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6A28F4-2CA8-AAB5-30B9-4A1978B5E828}"/>
              </a:ext>
            </a:extLst>
          </p:cNvPr>
          <p:cNvSpPr/>
          <p:nvPr/>
        </p:nvSpPr>
        <p:spPr>
          <a:xfrm>
            <a:off x="4515889" y="1787280"/>
            <a:ext cx="1740131" cy="14927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42523D0-1668-9D0B-89AD-46F409603591}"/>
              </a:ext>
            </a:extLst>
          </p:cNvPr>
          <p:cNvCxnSpPr>
            <a:cxnSpLocks/>
            <a:stCxn id="15" idx="2"/>
            <a:endCxn id="20" idx="1"/>
          </p:cNvCxnSpPr>
          <p:nvPr/>
        </p:nvCxnSpPr>
        <p:spPr>
          <a:xfrm rot="16200000" flipH="1">
            <a:off x="6081555" y="2584475"/>
            <a:ext cx="1343181" cy="2734380"/>
          </a:xfrm>
          <a:prstGeom prst="bentConnector2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EE5A62-D9EB-13DB-75ED-17457EDF0CE7}"/>
              </a:ext>
            </a:extLst>
          </p:cNvPr>
          <p:cNvGrpSpPr/>
          <p:nvPr/>
        </p:nvGrpSpPr>
        <p:grpSpPr>
          <a:xfrm>
            <a:off x="8120335" y="2905748"/>
            <a:ext cx="3966201" cy="3435015"/>
            <a:chOff x="4857754" y="2441395"/>
            <a:chExt cx="3733800" cy="32124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AC73B9B-078C-DCEB-FC17-8121BA16D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7754" y="2441395"/>
              <a:ext cx="3733800" cy="3212477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119968A-4485-12BF-A88A-D974919E674E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4" y="4468021"/>
              <a:ext cx="3733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277CD0-9F96-147A-8A47-1D556D7ECA05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4" y="5058571"/>
              <a:ext cx="3733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545771B-559E-63BC-5C44-FBDB8024D846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4" y="3058321"/>
              <a:ext cx="3733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34A7256-0036-BD44-7317-1B52F40F9812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4" y="3725071"/>
              <a:ext cx="3733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4509963-4D68-164A-2E07-EFD6AB62BB0B}"/>
              </a:ext>
            </a:extLst>
          </p:cNvPr>
          <p:cNvSpPr txBox="1"/>
          <p:nvPr/>
        </p:nvSpPr>
        <p:spPr>
          <a:xfrm>
            <a:off x="6187210" y="603848"/>
            <a:ext cx="286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C5439F-0AD9-D389-1E2D-8404506E1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436180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B467FE-AB65-9EDE-BCB9-08F72AEA8FC9}"/>
              </a:ext>
            </a:extLst>
          </p:cNvPr>
          <p:cNvSpPr txBox="1"/>
          <p:nvPr/>
        </p:nvSpPr>
        <p:spPr>
          <a:xfrm>
            <a:off x="-18560" y="6449626"/>
            <a:ext cx="901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biblehub.com</a:t>
            </a:r>
          </a:p>
        </p:txBody>
      </p:sp>
    </p:spTree>
    <p:extLst>
      <p:ext uri="{BB962C8B-B14F-4D97-AF65-F5344CB8AC3E}">
        <p14:creationId xmlns:p14="http://schemas.microsoft.com/office/powerpoint/2010/main" val="13614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1:10 - “</a:t>
            </a:r>
            <a:r>
              <a:rPr lang="en-US" altLang="en-US" sz="32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kyriake</a:t>
            </a: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hemera”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5443FF-0CA3-1953-C065-B22C0595FBBB}"/>
              </a:ext>
            </a:extLst>
          </p:cNvPr>
          <p:cNvSpPr txBox="1"/>
          <p:nvPr/>
        </p:nvSpPr>
        <p:spPr>
          <a:xfrm>
            <a:off x="4456721" y="624338"/>
            <a:ext cx="769763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Facts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Specific words in specific order only in Rev 1:10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 evidence to interpret as Sunday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Greek all capital letters until ~9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century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“Bias” is not translating, it is indoctrinating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Applying modern definition 1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century phrase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 to be confused with “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of the Lord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98096F-B00F-7AC0-B976-EF24A92F7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436180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577560-14FA-6D8E-0F59-C98D7A5F67D2}"/>
              </a:ext>
            </a:extLst>
          </p:cNvPr>
          <p:cNvSpPr txBox="1"/>
          <p:nvPr/>
        </p:nvSpPr>
        <p:spPr>
          <a:xfrm>
            <a:off x="-18560" y="6449626"/>
            <a:ext cx="901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biblehub.com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F7B067-533F-9FB4-D32B-96A677CADDE6}"/>
              </a:ext>
            </a:extLst>
          </p:cNvPr>
          <p:cNvGrpSpPr/>
          <p:nvPr/>
        </p:nvGrpSpPr>
        <p:grpSpPr>
          <a:xfrm>
            <a:off x="275199" y="1711965"/>
            <a:ext cx="3966201" cy="3435015"/>
            <a:chOff x="4857754" y="2441395"/>
            <a:chExt cx="3733800" cy="32124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026D51-3EA9-586E-69BA-68C763213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7754" y="2441395"/>
              <a:ext cx="3733800" cy="3212477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CC4C3C6-13B9-83A5-551E-85CB66E4266E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4" y="4468021"/>
              <a:ext cx="3733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A836AD-3A6C-EFD8-D208-2BBA6AC92174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4" y="5058571"/>
              <a:ext cx="3733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6EF8265-8D28-5850-11B0-A49E549966E6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4" y="3058321"/>
              <a:ext cx="3733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E74930-B234-8537-F0DB-8D216DC2E750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4" y="3725071"/>
              <a:ext cx="3733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92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DB834E-3A8A-F67F-9ADA-1B3D09E51B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3156" y="422765"/>
            <a:ext cx="5712178" cy="632174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00A7C79-432D-55F2-D124-41513CC21B1D}"/>
              </a:ext>
            </a:extLst>
          </p:cNvPr>
          <p:cNvGrpSpPr/>
          <p:nvPr/>
        </p:nvGrpSpPr>
        <p:grpSpPr>
          <a:xfrm>
            <a:off x="-9843" y="-2015"/>
            <a:ext cx="12204192" cy="554512"/>
            <a:chOff x="-8349" y="950081"/>
            <a:chExt cx="9147932" cy="5545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59164FA-DFB7-5790-1489-3607362D490A}"/>
                </a:ext>
              </a:extLst>
            </p:cNvPr>
            <p:cNvSpPr/>
            <p:nvPr/>
          </p:nvSpPr>
          <p:spPr>
            <a:xfrm>
              <a:off x="4351" y="1295966"/>
              <a:ext cx="9107424" cy="2086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554D06-AB7B-EAEE-CDF1-C760158F0BE6}"/>
                </a:ext>
              </a:extLst>
            </p:cNvPr>
            <p:cNvGrpSpPr/>
            <p:nvPr/>
          </p:nvGrpSpPr>
          <p:grpSpPr>
            <a:xfrm>
              <a:off x="-8349" y="950081"/>
              <a:ext cx="9147932" cy="466344"/>
              <a:chOff x="-8349" y="950081"/>
              <a:chExt cx="9147932" cy="4663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F1E9BDC-2DD1-017A-BFCD-62C6597FC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-99635"/>
              <a:stretch/>
            </p:blipFill>
            <p:spPr>
              <a:xfrm>
                <a:off x="-8349" y="950081"/>
                <a:ext cx="9144000" cy="4663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7FE6FBE-F827-5E02-A867-1A8AC0604F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-99635"/>
              <a:stretch/>
            </p:blipFill>
            <p:spPr>
              <a:xfrm flipH="1">
                <a:off x="-4417" y="950081"/>
                <a:ext cx="9144000" cy="466344"/>
              </a:xfrm>
              <a:prstGeom prst="rect">
                <a:avLst/>
              </a:prstGeom>
            </p:spPr>
          </p:pic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7D34BE-02D7-6C5C-8A0F-5CAFC9F83440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1:10 - “</a:t>
            </a:r>
            <a:r>
              <a:rPr lang="en-US" altLang="en-US" sz="32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kyriake</a:t>
            </a: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hemera”</a:t>
            </a:r>
          </a:p>
        </p:txBody>
      </p:sp>
    </p:spTree>
    <p:extLst>
      <p:ext uri="{BB962C8B-B14F-4D97-AF65-F5344CB8AC3E}">
        <p14:creationId xmlns:p14="http://schemas.microsoft.com/office/powerpoint/2010/main" val="24348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1:10 - “</a:t>
            </a:r>
            <a:r>
              <a:rPr lang="en-US" altLang="en-US" sz="32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kyriake</a:t>
            </a: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hemera”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D24E7-8D35-7AF2-01AE-5A45479360C4}"/>
              </a:ext>
            </a:extLst>
          </p:cNvPr>
          <p:cNvSpPr txBox="1"/>
          <p:nvPr/>
        </p:nvSpPr>
        <p:spPr>
          <a:xfrm>
            <a:off x="-9832" y="631837"/>
            <a:ext cx="12201832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Before leaving Patmos, John was asked by the believers to write an account of the life of the Lord Jesus. </a:t>
            </a:r>
            <a:r>
              <a:rPr lang="en-US" alt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 the Gospel of John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according to one tradition [of the 2</a:t>
            </a:r>
            <a:r>
              <a:rPr lang="en-US" altLang="en-US" sz="2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century church].”  </a:t>
            </a:r>
            <a:r>
              <a:rPr lang="en-US" altLang="en-US" sz="2800" b="1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“Travels of St. John in Patmos”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(Prochorus, Acts 6:5)</a:t>
            </a:r>
            <a:endParaRPr lang="en-US" altLang="en-US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09D88-5753-873E-99ED-02D4F56BACBC}"/>
              </a:ext>
            </a:extLst>
          </p:cNvPr>
          <p:cNvSpPr txBox="1"/>
          <p:nvPr/>
        </p:nvSpPr>
        <p:spPr>
          <a:xfrm>
            <a:off x="66502" y="5860655"/>
            <a:ext cx="12101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“Travels of St. John in Patmos” (Prochorus, Acts 6:5)</a:t>
            </a:r>
            <a:endParaRPr kumimoji="0" lang="en-US" altLang="en-US" b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b="1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https://biblearchaeology.org/research/topics-by-chronology/new-testament-era/3099-the-king-and-i-exiled-to-patmos-part-2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A8E86D-BDBE-5F65-F67C-62A17ABA4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5851980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1:10 - “</a:t>
            </a:r>
            <a:r>
              <a:rPr lang="en-US" altLang="en-US" sz="32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kyriake</a:t>
            </a: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hemera”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19A82-747E-A506-48EA-C8E3A773DEAA}"/>
              </a:ext>
            </a:extLst>
          </p:cNvPr>
          <p:cNvSpPr txBox="1"/>
          <p:nvPr/>
        </p:nvSpPr>
        <p:spPr>
          <a:xfrm>
            <a:off x="1154437" y="626404"/>
            <a:ext cx="98008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John died during reign of Trajan in Ephesus </a:t>
            </a:r>
            <a:r>
              <a:rPr lang="en-US" altLang="en-US" sz="2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(A.D. 98-117)</a:t>
            </a:r>
            <a:endParaRPr lang="en-US" altLang="en-US" sz="2600" b="1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If - </a:t>
            </a:r>
          </a:p>
          <a:p>
            <a:pPr marL="91440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Gospel of John was the last Gospel written</a:t>
            </a:r>
            <a:r>
              <a:rPr lang="en-US" altLang="en-US" sz="2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alt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Gospel of John written by John the Apostle </a:t>
            </a:r>
            <a:r>
              <a:rPr lang="en-US" altLang="en-US" sz="2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Prochorus’ writings are reliable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Then - </a:t>
            </a:r>
          </a:p>
          <a:p>
            <a:pPr marL="91440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Gospel of John was written:</a:t>
            </a:r>
          </a:p>
          <a:p>
            <a:pPr marL="1371600" lvl="2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John left Patmos</a:t>
            </a:r>
          </a:p>
          <a:p>
            <a:pPr marL="1371600" lvl="2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Revelation was written</a:t>
            </a:r>
          </a:p>
          <a:p>
            <a:pPr marL="1371600" lvl="2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While living in Ephesus in Asia Minor (~100 AD) </a:t>
            </a:r>
            <a:r>
              <a:rPr lang="en-US" altLang="en-US" sz="2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EF13E-C816-87BE-5EBA-2640601FBF43}"/>
              </a:ext>
            </a:extLst>
          </p:cNvPr>
          <p:cNvSpPr txBox="1"/>
          <p:nvPr/>
        </p:nvSpPr>
        <p:spPr>
          <a:xfrm>
            <a:off x="31899" y="5744398"/>
            <a:ext cx="12122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Irenaeus’ “Against Heresies” Book 3 Ch. 1 Vs. 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Eusebius’s “History of the Church” Book 4, Ch. 14 Vs. 7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Irenaeus’ “Against Heresies” Book 3 Ch. 1 Vs. 1, student of Polycarp of John</a:t>
            </a:r>
          </a:p>
          <a:p>
            <a:r>
              <a:rPr lang="en-US" altLang="en-US" sz="1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https://thegospelsaves-me.hosted.fivepointtech.com/2016/01/apologetics-when-and-where-was-john-written/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587161-53D4-E085-29AE-E4CDE2CBC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5750380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1:10 - “</a:t>
            </a:r>
            <a:r>
              <a:rPr lang="en-US" altLang="en-US" sz="32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kyriake</a:t>
            </a: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hemera”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80893-6C17-A955-ABE1-B14AFF7D61D0}"/>
              </a:ext>
            </a:extLst>
          </p:cNvPr>
          <p:cNvSpPr txBox="1"/>
          <p:nvPr/>
        </p:nvSpPr>
        <p:spPr>
          <a:xfrm>
            <a:off x="817245" y="644570"/>
            <a:ext cx="1037145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day of the week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” - 8x in N.T. </a:t>
            </a:r>
            <a:r>
              <a:rPr lang="en-US" altLang="en-US" sz="2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If - </a:t>
            </a:r>
          </a:p>
          <a:p>
            <a:pPr marL="91440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Revelation’s “Lord’s day” is </a:t>
            </a:r>
            <a:r>
              <a:rPr lang="en-US" altLang="en-US" sz="2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way to reference  Sunday</a:t>
            </a:r>
          </a:p>
          <a:p>
            <a:pPr marL="91440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Gospel of John written </a:t>
            </a:r>
            <a:r>
              <a:rPr lang="en-US" altLang="en-US" sz="2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Revelation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971550" lvl="1" indent="-51435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Phrase “</a:t>
            </a:r>
            <a:r>
              <a:rPr lang="en-US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Lord’s day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” not used in Gospel of John?</a:t>
            </a:r>
          </a:p>
          <a:p>
            <a:pPr marL="971550" lvl="1" indent="-51435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Instead, “</a:t>
            </a:r>
            <a:r>
              <a:rPr lang="en-US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day of the week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” used for Sunday - 2x</a:t>
            </a:r>
          </a:p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endParaRPr lang="en-US" alt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“Lord’s day” in Revelation does not refer to Sunday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“Lord’s day” in Revelation is a day of judgment against villain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3F0BF-655E-DE65-C6D0-38FAA94980F6}"/>
              </a:ext>
            </a:extLst>
          </p:cNvPr>
          <p:cNvSpPr txBox="1"/>
          <p:nvPr/>
        </p:nvSpPr>
        <p:spPr>
          <a:xfrm>
            <a:off x="1977808" y="1225912"/>
            <a:ext cx="8565502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Matt 28:1         Mark 16:2        Mark 16:9        Luke 24:1        </a:t>
            </a:r>
          </a:p>
          <a:p>
            <a:pPr>
              <a:buClr>
                <a:schemeClr val="tx1"/>
              </a:buClr>
            </a:pP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20:1       John 20:19       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Acts 20:7         I Cor 16:2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B1A5A-8BB9-FC92-6782-E476F98ACCF0}"/>
              </a:ext>
            </a:extLst>
          </p:cNvPr>
          <p:cNvSpPr txBox="1"/>
          <p:nvPr/>
        </p:nvSpPr>
        <p:spPr>
          <a:xfrm>
            <a:off x="0" y="6431847"/>
            <a:ext cx="12154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biblehub.com - Strong’s Concordance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2A62DD-4A3A-D7FD-D196-99A97B66A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410780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3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1:10 - “</a:t>
            </a:r>
            <a:r>
              <a:rPr lang="en-US" altLang="en-US" sz="32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kyriake</a:t>
            </a: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hemera”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3478F-3FB4-A679-6960-B7670D3901F6}"/>
              </a:ext>
            </a:extLst>
          </p:cNvPr>
          <p:cNvSpPr txBox="1"/>
          <p:nvPr/>
        </p:nvSpPr>
        <p:spPr>
          <a:xfrm>
            <a:off x="-9525" y="622047"/>
            <a:ext cx="1220152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 was in the Spirit on the Lord’s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ay, and heard behind me a great voice, as of a trumpet,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KJV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DC5A84-C9B0-CDEF-6A28-79153B2B1672}"/>
              </a:ext>
            </a:extLst>
          </p:cNvPr>
          <p:cNvSpPr txBox="1"/>
          <p:nvPr/>
        </p:nvSpPr>
        <p:spPr>
          <a:xfrm>
            <a:off x="1410459" y="1896488"/>
            <a:ext cx="92888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Revelation is a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prophesy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of what will happen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Rev 22:19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John taken forward in time to future day of judgment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Revelation judgment on: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Villain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Rev 14 - 17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Kings of earth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Rev. 17, 18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Day of judgment belonging to God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Rev 14 - 15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 evidence supporting “Sunday”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Assigning modern day definition to 2000 year old words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Similar to “apocalypse”</a:t>
            </a:r>
          </a:p>
        </p:txBody>
      </p:sp>
    </p:spTree>
    <p:extLst>
      <p:ext uri="{BB962C8B-B14F-4D97-AF65-F5344CB8AC3E}">
        <p14:creationId xmlns:p14="http://schemas.microsoft.com/office/powerpoint/2010/main" val="32748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1:10 - “</a:t>
            </a:r>
            <a:r>
              <a:rPr lang="en-US" altLang="en-US" sz="32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kyriake</a:t>
            </a: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hemera”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0613A-9F0A-7697-5D12-9A4DDE819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436180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C99E3-4C64-D83C-10A7-1FC1E8F3A9A9}"/>
              </a:ext>
            </a:extLst>
          </p:cNvPr>
          <p:cNvSpPr txBox="1"/>
          <p:nvPr/>
        </p:nvSpPr>
        <p:spPr>
          <a:xfrm>
            <a:off x="-18560" y="6449626"/>
            <a:ext cx="901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biblehub.com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9A197-B60D-4AA6-5316-15DC95BE2938}"/>
              </a:ext>
            </a:extLst>
          </p:cNvPr>
          <p:cNvSpPr txBox="1"/>
          <p:nvPr/>
        </p:nvSpPr>
        <p:spPr>
          <a:xfrm>
            <a:off x="2364183" y="1824943"/>
            <a:ext cx="7381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Translators are supposed to: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Translate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Not indoctrinate with their bias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Similar stunt pulled by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Latin Vulgate translators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MotB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Syriac prologue to Revelation (Nero)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1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KJV mystery phrase added to verse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Baptism vs. Mary vs. Capitalization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BA4F9-8E85-6372-A039-9E7EB535C8FD}"/>
              </a:ext>
            </a:extLst>
          </p:cNvPr>
          <p:cNvSpPr txBox="1"/>
          <p:nvPr/>
        </p:nvSpPr>
        <p:spPr>
          <a:xfrm>
            <a:off x="-9526" y="625508"/>
            <a:ext cx="1220152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 was in the Spirit on the Lord’s </a:t>
            </a:r>
            <a:r>
              <a:rPr lang="en-US" sz="2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ay, and heard behind me a great voice, as of a trumpet,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KJV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87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- Symbolism vs Figurative Language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19A82-747E-A506-48EA-C8E3A773DEAA}"/>
              </a:ext>
            </a:extLst>
          </p:cNvPr>
          <p:cNvSpPr txBox="1"/>
          <p:nvPr/>
        </p:nvSpPr>
        <p:spPr>
          <a:xfrm>
            <a:off x="-10273" y="626404"/>
            <a:ext cx="121989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Figurative Language</a:t>
            </a:r>
          </a:p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The ability to construct linguistic meaning from written representations    of a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Appeals to cognitive comprehension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Inside comment, inside joke, or coded message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BB782-7DE2-78F9-EA83-ACE51F18E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3211387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9293A-1CF0-15D9-9266-A780224ABEE9}"/>
              </a:ext>
            </a:extLst>
          </p:cNvPr>
          <p:cNvSpPr txBox="1"/>
          <p:nvPr/>
        </p:nvSpPr>
        <p:spPr>
          <a:xfrm>
            <a:off x="936727" y="3461850"/>
            <a:ext cx="102363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“Cat’s in the cradle”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“Last week, my car keys grew legs”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“Intoxicated with power”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“Neck-deep in trouble”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“I don’t chew my cabbage twice”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 that has an ear to hear, let him hear.”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C00000"/>
                </a:solidFill>
                <a:latin typeface="Arial" charset="0"/>
              </a:rPr>
              <a:t>“To him that overcometh will I give to </a:t>
            </a:r>
            <a:r>
              <a:rPr lang="en-US" sz="2600" b="1" u="sng" dirty="0">
                <a:solidFill>
                  <a:srgbClr val="C00000"/>
                </a:solidFill>
                <a:latin typeface="Arial" charset="0"/>
              </a:rPr>
              <a:t>eat</a:t>
            </a:r>
            <a:r>
              <a:rPr lang="en-US" sz="2600" b="1" dirty="0">
                <a:solidFill>
                  <a:srgbClr val="C00000"/>
                </a:solidFill>
                <a:latin typeface="Arial" charset="0"/>
              </a:rPr>
              <a:t> of the tree of life …”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C00000"/>
                </a:solidFill>
                <a:latin typeface="Arial" charset="0"/>
                <a:cs typeface="Arial" panose="020B0604020202020204" pitchFamily="34" charset="0"/>
              </a:rPr>
              <a:t>“Here is wisdom” (a clue is being presented)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BA670F-4CCF-2385-DF26-4D4188B046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F5E250-EC60-A5D4-5638-61B043DA5913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 – Symbolism vs Figurative Language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60B80B-B79F-718E-39AC-35C8B1E61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479"/>
            <a:ext cx="12191999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A50021"/>
              </a:buClr>
              <a:buSzPct val="150000"/>
            </a:pPr>
            <a:r>
              <a:rPr lang="en-US" altLang="en-US" sz="6600" b="1" dirty="0"/>
              <a:t>Figurative language is usually more complicated than symbolic language because we tend to take figurative language literally at first glance.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E46527-6DC5-24F4-1041-7A0EA7FEB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58" y="602221"/>
            <a:ext cx="12191999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A50021"/>
              </a:buClr>
              <a:buSzPct val="150000"/>
            </a:pPr>
            <a:r>
              <a:rPr lang="en-US" altLang="en-US" sz="6600" b="1" dirty="0">
                <a:solidFill>
                  <a:srgbClr val="C00000"/>
                </a:solidFill>
              </a:rPr>
              <a:t>Figurative language is usually more complicated than symbolic language because we tend to take figurative language literally at first glance.</a:t>
            </a:r>
          </a:p>
        </p:txBody>
      </p:sp>
    </p:spTree>
    <p:extLst>
      <p:ext uri="{BB962C8B-B14F-4D97-AF65-F5344CB8AC3E}">
        <p14:creationId xmlns:p14="http://schemas.microsoft.com/office/powerpoint/2010/main" val="382068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65AD04-2871-F759-765A-8BF5ADCB3BBC}"/>
              </a:ext>
            </a:extLst>
          </p:cNvPr>
          <p:cNvSpPr/>
          <p:nvPr/>
        </p:nvSpPr>
        <p:spPr>
          <a:xfrm>
            <a:off x="0" y="-11631"/>
            <a:ext cx="12191999" cy="68696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C5D7E-99A6-F8FF-3656-CBA07946C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" y="335303"/>
            <a:ext cx="7765115" cy="652269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8BDF0DB-E88A-48B7-B798-06640EA64F89}"/>
              </a:ext>
            </a:extLst>
          </p:cNvPr>
          <p:cNvSpPr/>
          <p:nvPr/>
        </p:nvSpPr>
        <p:spPr>
          <a:xfrm rot="21323151">
            <a:off x="629884" y="2097718"/>
            <a:ext cx="3344541" cy="92882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3CE1E7-4A23-47B0-5686-C071EFC49063}"/>
              </a:ext>
            </a:extLst>
          </p:cNvPr>
          <p:cNvSpPr/>
          <p:nvPr/>
        </p:nvSpPr>
        <p:spPr>
          <a:xfrm rot="21323151">
            <a:off x="316481" y="3597513"/>
            <a:ext cx="1018191" cy="50552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BFA34F-F63C-B2F2-2F9E-72E66F5C11C6}"/>
              </a:ext>
            </a:extLst>
          </p:cNvPr>
          <p:cNvCxnSpPr>
            <a:cxnSpLocks/>
            <a:stCxn id="11" idx="3"/>
            <a:endCxn id="12" idx="0"/>
          </p:cNvCxnSpPr>
          <p:nvPr/>
        </p:nvCxnSpPr>
        <p:spPr>
          <a:xfrm flipH="1">
            <a:off x="805244" y="2984579"/>
            <a:ext cx="344687" cy="6137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2C805C-6031-F24C-41F7-21E062FF508A}"/>
              </a:ext>
            </a:extLst>
          </p:cNvPr>
          <p:cNvGrpSpPr/>
          <p:nvPr/>
        </p:nvGrpSpPr>
        <p:grpSpPr>
          <a:xfrm>
            <a:off x="8062912" y="1872748"/>
            <a:ext cx="3964124" cy="3922615"/>
            <a:chOff x="6170069" y="2873009"/>
            <a:chExt cx="3964124" cy="39226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A11E977-7388-593B-3DD9-7AF0659D0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0069" y="2873009"/>
              <a:ext cx="3964124" cy="3922615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57F7CC-7F67-312C-34A3-975800F733DC}"/>
                </a:ext>
              </a:extLst>
            </p:cNvPr>
            <p:cNvSpPr txBox="1"/>
            <p:nvPr/>
          </p:nvSpPr>
          <p:spPr>
            <a:xfrm>
              <a:off x="8900551" y="3538333"/>
              <a:ext cx="356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00A7C79-432D-55F2-D124-41513CC21B1D}"/>
              </a:ext>
            </a:extLst>
          </p:cNvPr>
          <p:cNvGrpSpPr/>
          <p:nvPr/>
        </p:nvGrpSpPr>
        <p:grpSpPr>
          <a:xfrm>
            <a:off x="-9843" y="-2015"/>
            <a:ext cx="12204192" cy="554512"/>
            <a:chOff x="-8349" y="950081"/>
            <a:chExt cx="9147932" cy="5545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59164FA-DFB7-5790-1489-3607362D490A}"/>
                </a:ext>
              </a:extLst>
            </p:cNvPr>
            <p:cNvSpPr/>
            <p:nvPr/>
          </p:nvSpPr>
          <p:spPr>
            <a:xfrm>
              <a:off x="4351" y="1295966"/>
              <a:ext cx="9107424" cy="2086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554D06-AB7B-EAEE-CDF1-C760158F0BE6}"/>
                </a:ext>
              </a:extLst>
            </p:cNvPr>
            <p:cNvGrpSpPr/>
            <p:nvPr/>
          </p:nvGrpSpPr>
          <p:grpSpPr>
            <a:xfrm>
              <a:off x="-8349" y="950081"/>
              <a:ext cx="9147932" cy="466344"/>
              <a:chOff x="-8349" y="950081"/>
              <a:chExt cx="9147932" cy="4663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F1E9BDC-2DD1-017A-BFCD-62C6597FC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-99635"/>
              <a:stretch/>
            </p:blipFill>
            <p:spPr>
              <a:xfrm>
                <a:off x="-8349" y="950081"/>
                <a:ext cx="9144000" cy="4663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7FE6FBE-F827-5E02-A867-1A8AC0604F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-99635"/>
              <a:stretch/>
            </p:blipFill>
            <p:spPr>
              <a:xfrm flipH="1">
                <a:off x="-4417" y="950081"/>
                <a:ext cx="9144000" cy="466344"/>
              </a:xfrm>
              <a:prstGeom prst="rect">
                <a:avLst/>
              </a:prstGeom>
            </p:spPr>
          </p:pic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7D34BE-02D7-6C5C-8A0F-5CAFC9F83440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1 - Controversy #1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6984A1-FF14-F738-1C4A-B60DC69FF3ED}"/>
              </a:ext>
            </a:extLst>
          </p:cNvPr>
          <p:cNvSpPr txBox="1"/>
          <p:nvPr/>
        </p:nvSpPr>
        <p:spPr>
          <a:xfrm>
            <a:off x="1309" y="6216993"/>
            <a:ext cx="1220184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https://www.lingq.com/en/learn-greek-online/translate/el/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Ιωάννου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iblehub.com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8EB013-D89B-EC1C-F194-3F34F9B53966}"/>
              </a:ext>
            </a:extLst>
          </p:cNvPr>
          <p:cNvSpPr txBox="1"/>
          <p:nvPr/>
        </p:nvSpPr>
        <p:spPr>
          <a:xfrm>
            <a:off x="6863574" y="2112525"/>
            <a:ext cx="3446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38F490-B3CE-6107-EE79-58B20EC20EA9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1333022" y="3809320"/>
            <a:ext cx="6483343" cy="988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2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1 - Controversy #1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87AE0-3005-2DF6-4BDF-442BF6F025FB}"/>
              </a:ext>
            </a:extLst>
          </p:cNvPr>
          <p:cNvSpPr txBox="1"/>
          <p:nvPr/>
        </p:nvSpPr>
        <p:spPr>
          <a:xfrm>
            <a:off x="2052709" y="635750"/>
            <a:ext cx="800434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Greek:                “</a:t>
            </a:r>
            <a:r>
              <a:rPr lang="el-GR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ΑΠΟΚΑΛΥΨΙΣ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    (majuscule)</a:t>
            </a:r>
          </a:p>
          <a:p>
            <a:pPr>
              <a:buClr>
                <a:schemeClr val="tx1"/>
              </a:buCl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Transliterated:  “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APOKALYPSIS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buClr>
                <a:schemeClr val="tx1"/>
              </a:buClr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English:             “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apocalypse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buClr>
                <a:schemeClr val="tx1"/>
              </a:buCl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Occurrences:    18x in NT</a:t>
            </a:r>
            <a:r>
              <a:rPr lang="en-US" alt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>
              <a:buClr>
                <a:schemeClr val="tx1"/>
              </a:buClr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Every instance : “revealing”, “unveiling”</a:t>
            </a:r>
            <a:r>
              <a:rPr lang="en-US" alt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(Greek) “to pull the lid off of something”</a:t>
            </a:r>
          </a:p>
          <a:p>
            <a:pPr marL="914400" lvl="1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Theater curtains drawing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837C7-AE71-20A7-2537-713E87FAA6A3}"/>
              </a:ext>
            </a:extLst>
          </p:cNvPr>
          <p:cNvSpPr txBox="1"/>
          <p:nvPr/>
        </p:nvSpPr>
        <p:spPr>
          <a:xfrm>
            <a:off x="-8178" y="6270212"/>
            <a:ext cx="9001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en-US" sz="2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Strong’s Concordance (biblehub.com)</a:t>
            </a:r>
          </a:p>
          <a:p>
            <a:pPr>
              <a:buClr>
                <a:schemeClr val="tx1"/>
              </a:buClr>
            </a:pPr>
            <a:r>
              <a:rPr lang="en-US" altLang="en-US" sz="2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https://biblehub.com/greek/strongs_602.htm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BD323-5C90-70E6-B5BE-94297196C023}"/>
              </a:ext>
            </a:extLst>
          </p:cNvPr>
          <p:cNvSpPr txBox="1"/>
          <p:nvPr/>
        </p:nvSpPr>
        <p:spPr>
          <a:xfrm>
            <a:off x="1304822" y="2582270"/>
            <a:ext cx="2195902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Luke 2:32 Rom. 2:5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Rom. 8:19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Rom. 16:25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 Cor. 1:7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6BA63-5100-AA9D-11A1-BC701F3D7F3B}"/>
              </a:ext>
            </a:extLst>
          </p:cNvPr>
          <p:cNvSpPr txBox="1"/>
          <p:nvPr/>
        </p:nvSpPr>
        <p:spPr>
          <a:xfrm>
            <a:off x="5981022" y="2577643"/>
            <a:ext cx="2265539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Gal. 2:2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Eph. 1:17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Eph. 3:3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 Thess. 1:7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 Peter 1:7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5055C5-2532-6EA3-C01C-3C87AED6D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8" y="6244792"/>
            <a:ext cx="12179808" cy="45719"/>
          </a:xfrm>
          <a:prstGeom prst="rect">
            <a:avLst/>
          </a:prstGeom>
          <a:solidFill>
            <a:srgbClr val="A4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9FB3ED-D66F-9BE3-7BFA-8CD0645445AF}"/>
              </a:ext>
            </a:extLst>
          </p:cNvPr>
          <p:cNvSpPr txBox="1"/>
          <p:nvPr/>
        </p:nvSpPr>
        <p:spPr>
          <a:xfrm>
            <a:off x="3642922" y="2582270"/>
            <a:ext cx="2195902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 Cor. 14:6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 Cor. 14:26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 Cor. 12:1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 Cor. 12:7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Gal. 1:12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38E1BC-6C18-CD7A-3642-BCB6E7885600}"/>
              </a:ext>
            </a:extLst>
          </p:cNvPr>
          <p:cNvSpPr txBox="1"/>
          <p:nvPr/>
        </p:nvSpPr>
        <p:spPr>
          <a:xfrm>
            <a:off x="8388759" y="2577643"/>
            <a:ext cx="2265539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 Peter 1:13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 Peter 4:13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Rev. 1:1</a:t>
            </a:r>
          </a:p>
        </p:txBody>
      </p:sp>
    </p:spTree>
    <p:extLst>
      <p:ext uri="{BB962C8B-B14F-4D97-AF65-F5344CB8AC3E}">
        <p14:creationId xmlns:p14="http://schemas.microsoft.com/office/powerpoint/2010/main" val="26427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65AD04-2871-F759-765A-8BF5ADCB3BBC}"/>
              </a:ext>
            </a:extLst>
          </p:cNvPr>
          <p:cNvSpPr/>
          <p:nvPr/>
        </p:nvSpPr>
        <p:spPr>
          <a:xfrm>
            <a:off x="0" y="-11631"/>
            <a:ext cx="12191999" cy="6869635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7D3C8-0E75-442D-7911-C61A30CEE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5679749" cy="31947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00A7C79-432D-55F2-D124-41513CC21B1D}"/>
              </a:ext>
            </a:extLst>
          </p:cNvPr>
          <p:cNvGrpSpPr/>
          <p:nvPr/>
        </p:nvGrpSpPr>
        <p:grpSpPr>
          <a:xfrm>
            <a:off x="-9843" y="-2015"/>
            <a:ext cx="12204192" cy="554512"/>
            <a:chOff x="-8349" y="950081"/>
            <a:chExt cx="9147932" cy="5545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59164FA-DFB7-5790-1489-3607362D490A}"/>
                </a:ext>
              </a:extLst>
            </p:cNvPr>
            <p:cNvSpPr/>
            <p:nvPr/>
          </p:nvSpPr>
          <p:spPr>
            <a:xfrm>
              <a:off x="4351" y="1295966"/>
              <a:ext cx="9107424" cy="2086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554D06-AB7B-EAEE-CDF1-C760158F0BE6}"/>
                </a:ext>
              </a:extLst>
            </p:cNvPr>
            <p:cNvGrpSpPr/>
            <p:nvPr/>
          </p:nvGrpSpPr>
          <p:grpSpPr>
            <a:xfrm>
              <a:off x="-8349" y="950081"/>
              <a:ext cx="9147932" cy="466344"/>
              <a:chOff x="-8349" y="950081"/>
              <a:chExt cx="9147932" cy="4663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F1E9BDC-2DD1-017A-BFCD-62C6597FC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-99635"/>
              <a:stretch/>
            </p:blipFill>
            <p:spPr>
              <a:xfrm>
                <a:off x="-8349" y="950081"/>
                <a:ext cx="9144000" cy="4663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7FE6FBE-F827-5E02-A867-1A8AC0604F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-99635"/>
              <a:stretch/>
            </p:blipFill>
            <p:spPr>
              <a:xfrm flipH="1">
                <a:off x="-4417" y="950081"/>
                <a:ext cx="9144000" cy="466344"/>
              </a:xfrm>
              <a:prstGeom prst="rect">
                <a:avLst/>
              </a:prstGeom>
            </p:spPr>
          </p:pic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7D34BE-02D7-6C5C-8A0F-5CAFC9F83440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1 - Controversy #1</a:t>
            </a:r>
          </a:p>
          <a:p>
            <a:pPr algn="ctr"/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E06CC5-E6FF-A35A-9B1A-E5CF450EB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95" y="3423186"/>
            <a:ext cx="5386286" cy="30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181CE-6E07-4306-BC7C-840A3BE4E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B93A-AEF6-4B2B-8015-AB1375F19FC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9C51B7-5DD5-F200-2A7F-E536DEDCF28E}"/>
              </a:ext>
            </a:extLst>
          </p:cNvPr>
          <p:cNvSpPr txBox="1">
            <a:spLocks/>
          </p:cNvSpPr>
          <p:nvPr/>
        </p:nvSpPr>
        <p:spPr>
          <a:xfrm>
            <a:off x="-44590" y="0"/>
            <a:ext cx="12198946" cy="531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- </a:t>
            </a:r>
            <a:r>
              <a:rPr lang="en-US" sz="32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Apocalypse (1 / 3)</a:t>
            </a:r>
            <a:endParaRPr lang="en-US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9CFED-6B30-E5B4-AB1F-B86922D4D04E}"/>
              </a:ext>
            </a:extLst>
          </p:cNvPr>
          <p:cNvSpPr txBox="1"/>
          <p:nvPr/>
        </p:nvSpPr>
        <p:spPr>
          <a:xfrm>
            <a:off x="-21265" y="625790"/>
            <a:ext cx="12220211" cy="5201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Apocalypse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comes from Greek, the original language of the Book of Revelation. It means “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uncover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disclose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reveal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late 14th century Church Latin, it became “revelation”. In Middle English, its general sense was “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“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pPr algn="just"/>
            <a:endParaRPr lang="en-US" sz="28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Its usage as “</a:t>
            </a:r>
            <a:r>
              <a:rPr lang="en-US" sz="2800" b="1" i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cataclysmic event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is modern. By 1858, it had come to mean “belief in an imminent end of the present world”.</a:t>
            </a: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Daily News</a:t>
            </a:r>
          </a:p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Pete Haug</a:t>
            </a:r>
          </a:p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https://dnews.com/opinion/his-view-apocalypse-now-lets-explore-its-true-meaning/article_becac39c-6de4-11ea-9044-832fa09381b6.html</a:t>
            </a:r>
          </a:p>
        </p:txBody>
      </p:sp>
    </p:spTree>
    <p:extLst>
      <p:ext uri="{BB962C8B-B14F-4D97-AF65-F5344CB8AC3E}">
        <p14:creationId xmlns:p14="http://schemas.microsoft.com/office/powerpoint/2010/main" val="33702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6894</TotalTime>
  <Words>4440</Words>
  <Application>Microsoft Office PowerPoint</Application>
  <PresentationFormat>Widescreen</PresentationFormat>
  <Paragraphs>619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Rounded MT Bold</vt:lpstr>
      <vt:lpstr>Calibri</vt:lpstr>
      <vt:lpstr>Courier New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Jacobs, Bruce L CTR (US)</dc:creator>
  <cp:lastModifiedBy>Bruce Jacobs</cp:lastModifiedBy>
  <cp:revision>1738</cp:revision>
  <dcterms:created xsi:type="dcterms:W3CDTF">2017-05-11T18:36:00Z</dcterms:created>
  <dcterms:modified xsi:type="dcterms:W3CDTF">2024-02-06T19:42:36Z</dcterms:modified>
</cp:coreProperties>
</file>